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4" r:id="rId2"/>
    <p:sldId id="295" r:id="rId3"/>
    <p:sldId id="296" r:id="rId4"/>
    <p:sldId id="259" r:id="rId5"/>
    <p:sldId id="297" r:id="rId6"/>
    <p:sldId id="305" r:id="rId7"/>
    <p:sldId id="306" r:id="rId8"/>
    <p:sldId id="541" r:id="rId9"/>
    <p:sldId id="298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04" r:id="rId28"/>
    <p:sldId id="258" r:id="rId29"/>
  </p:sldIdLst>
  <p:sldSz cx="9906000" cy="6858000" type="A4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0" autoAdjust="0"/>
    <p:restoredTop sz="94639" autoAdjust="0"/>
  </p:normalViewPr>
  <p:slideViewPr>
    <p:cSldViewPr snapToGrid="0">
      <p:cViewPr varScale="1">
        <p:scale>
          <a:sx n="113" d="100"/>
          <a:sy n="113" d="100"/>
        </p:scale>
        <p:origin x="1728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702" y="114"/>
      </p:cViewPr>
      <p:guideLst>
        <p:guide orient="horz" pos="3130"/>
        <p:guide pos="214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45FC0-51DF-410B-91BD-4A8807EAC93B}" type="datetimeFigureOut">
              <a:rPr lang="hu-HU" smtClean="0"/>
              <a:pPr/>
              <a:t>2019. 08. 26.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9E033-4ED8-4078-941B-A3166E8BB4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799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8F488-4151-409B-A15C-FAEFB868E773}" type="datetimeFigureOut">
              <a:rPr lang="hu-HU" smtClean="0"/>
              <a:pPr/>
              <a:t>2019. 08. 26.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16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6AD7E-15FB-4315-A606-ED152C91131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646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890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890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14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72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0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8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3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86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8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82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4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5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890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890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90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27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4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4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2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5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6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71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3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890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890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1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717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717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82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1402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1402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3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1402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1402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79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140292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140293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7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86020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altLang="hu-H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6021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hu-H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64516" name="Footer Placeholder 6"/>
          <p:cNvSpPr txBox="1">
            <a:spLocks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64517" name="Header Placeholder 7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0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 userDrawn="1"/>
        </p:nvSpPr>
        <p:spPr>
          <a:xfrm>
            <a:off x="64233" y="6450867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Készítette / Made by: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…………………………..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1640632" y="6449092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Jóváhagyta / Approved by: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…………………………..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3225323" y="6449092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Kiadva / Released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…………………………..</a:t>
            </a:r>
          </a:p>
        </p:txBody>
      </p:sp>
      <p:cxnSp>
        <p:nvCxnSpPr>
          <p:cNvPr id="52" name="Straight Connector 51"/>
          <p:cNvCxnSpPr/>
          <p:nvPr userDrawn="1"/>
        </p:nvCxnSpPr>
        <p:spPr>
          <a:xfrm>
            <a:off x="1648410" y="6445814"/>
            <a:ext cx="0" cy="34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H="1">
            <a:off x="64234" y="6442444"/>
            <a:ext cx="97775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>
            <a:off x="3224154" y="6449092"/>
            <a:ext cx="0" cy="34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>
            <a:off x="4796922" y="6449092"/>
            <a:ext cx="0" cy="3451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 userDrawn="1"/>
        </p:nvSpPr>
        <p:spPr>
          <a:xfrm>
            <a:off x="4792774" y="6497227"/>
            <a:ext cx="5113226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hu-HU" sz="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Minden kinyomtatott dokumentum nem ellenőrzött példány, kivétel, ami azonosítva lett a felelős kiadó által.</a:t>
            </a:r>
          </a:p>
        </p:txBody>
      </p:sp>
    </p:spTree>
    <p:extLst>
      <p:ext uri="{BB962C8B-B14F-4D97-AF65-F5344CB8AC3E}">
        <p14:creationId xmlns:p14="http://schemas.microsoft.com/office/powerpoint/2010/main" val="387625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44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42950" y="2130423"/>
            <a:ext cx="84201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586642"/>
      </p:ext>
    </p:extLst>
  </p:cSld>
  <p:clrMapOvr>
    <a:masterClrMapping/>
  </p:clrMapOvr>
  <p:transition spd="slow"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48409" y="131835"/>
            <a:ext cx="695094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Műveleti utasítás / Work instruction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52819" y="6503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ZF-ENG-0</a:t>
            </a:r>
            <a:r>
              <a:rPr lang="en-US" sz="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21</a:t>
            </a:r>
            <a:endParaRPr lang="hu-HU" sz="800" b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8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Verzió / Version :  0</a:t>
            </a:r>
            <a:r>
              <a:rPr lang="en-US" sz="8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4</a:t>
            </a:r>
            <a:br>
              <a:rPr lang="hu-HU" sz="8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</a:br>
            <a:r>
              <a:rPr lang="hu-HU" sz="8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Oldal :</a:t>
            </a:r>
            <a:r>
              <a:rPr lang="en-US" sz="800" baseline="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fld id="{CADCE55A-109C-4AAB-8918-C487B8EBE613}" type="slidenum">
              <a:rPr lang="en-US" sz="800" baseline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u-HU" sz="800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4233" y="556382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Munkahely</a:t>
            </a:r>
            <a:r>
              <a:rPr lang="hu-HU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Workplace</a:t>
            </a: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X86 Assembly Line</a:t>
            </a:r>
            <a:endParaRPr lang="en-US" sz="800" b="0" noProof="1">
              <a:solidFill>
                <a:srgbClr val="0070C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648409" y="560362"/>
            <a:ext cx="1572768" cy="33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Vevő</a:t>
            </a:r>
            <a:r>
              <a:rPr lang="hu-HU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Customer</a:t>
            </a: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</a:t>
            </a:r>
            <a:br>
              <a:rPr lang="en-US" sz="800" b="1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</a:br>
            <a:r>
              <a:rPr lang="hu-HU" sz="800" b="1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Lenovo</a:t>
            </a:r>
            <a:endParaRPr lang="en-US" sz="800" b="1" noProof="1">
              <a:solidFill>
                <a:srgbClr val="0070C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224153" y="548948"/>
            <a:ext cx="157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Termék</a:t>
            </a:r>
            <a:r>
              <a:rPr lang="hu-HU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Product</a:t>
            </a: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Server</a:t>
            </a:r>
            <a:endParaRPr lang="en-US" sz="800" b="0" noProof="1">
              <a:solidFill>
                <a:srgbClr val="0070C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373496" y="547073"/>
            <a:ext cx="2232827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TQC</a:t>
            </a:r>
            <a:r>
              <a:rPr lang="en-US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</a:t>
            </a:r>
            <a:r>
              <a:rPr lang="hu-HU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Ellenőrzés</a:t>
            </a:r>
            <a:r>
              <a:rPr lang="en-US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Check    </a:t>
            </a:r>
            <a:r>
              <a:rPr lang="hu-HU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Művelet</a:t>
            </a:r>
            <a:r>
              <a:rPr lang="en-US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Action</a:t>
            </a:r>
            <a:endParaRPr lang="hu-HU" sz="7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801721" y="550344"/>
            <a:ext cx="157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Típus / Type: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Purley SR630 - Cable</a:t>
            </a:r>
          </a:p>
        </p:txBody>
      </p:sp>
      <p:sp>
        <p:nvSpPr>
          <p:cNvPr id="19" name="Isosceles Triangle 18"/>
          <p:cNvSpPr/>
          <p:nvPr userDrawn="1"/>
        </p:nvSpPr>
        <p:spPr>
          <a:xfrm>
            <a:off x="6560294" y="719621"/>
            <a:ext cx="144000" cy="144000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Oval 19"/>
          <p:cNvSpPr/>
          <p:nvPr userDrawn="1"/>
        </p:nvSpPr>
        <p:spPr>
          <a:xfrm>
            <a:off x="7276085" y="712632"/>
            <a:ext cx="144000" cy="1440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Rectangle 20"/>
          <p:cNvSpPr/>
          <p:nvPr userDrawn="1"/>
        </p:nvSpPr>
        <p:spPr>
          <a:xfrm>
            <a:off x="8016896" y="712632"/>
            <a:ext cx="144000" cy="144000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Rectangle 22"/>
          <p:cNvSpPr/>
          <p:nvPr userDrawn="1"/>
        </p:nvSpPr>
        <p:spPr>
          <a:xfrm>
            <a:off x="64233" y="58316"/>
            <a:ext cx="9777534" cy="674136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64233" y="546714"/>
            <a:ext cx="9777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1640632" y="65033"/>
            <a:ext cx="0" cy="4816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8609466" y="58316"/>
            <a:ext cx="0" cy="4816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4233" y="894936"/>
            <a:ext cx="9777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1640632" y="539997"/>
            <a:ext cx="0" cy="354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221177" y="556382"/>
            <a:ext cx="0" cy="3385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799592" y="539997"/>
            <a:ext cx="0" cy="354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6376753" y="539997"/>
            <a:ext cx="0" cy="354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8625408" y="548189"/>
            <a:ext cx="121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Verzió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/ Version</a:t>
            </a:r>
            <a:r>
              <a:rPr lang="hu-H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04.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8608995" y="538521"/>
            <a:ext cx="0" cy="3482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64233" y="6450867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Készítette / Made by: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Mike Gabriella</a:t>
            </a:r>
            <a:r>
              <a:rPr lang="en-US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640632" y="6449092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Jóváhagyta / Approved by: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Fekete Szabolcs</a:t>
            </a:r>
            <a:r>
              <a:rPr lang="en-US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3225323" y="6449092"/>
            <a:ext cx="1576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Kiadva / Released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00" b="0" noProof="1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2019.08.26</a:t>
            </a:r>
            <a:endParaRPr lang="en-US" sz="800" b="0" noProof="1">
              <a:solidFill>
                <a:srgbClr val="0070C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 flipH="1">
            <a:off x="64234" y="6442444"/>
            <a:ext cx="97775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4792774" y="6497227"/>
            <a:ext cx="5113226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hu-HU" sz="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Minden kinyomtatott dokumentum nem ellenőrzött példány, kivétel, ami azonosítva lett a felelős kiadó által.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022EE56-E746-487C-98EE-D7F988F636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69646"/>
            <a:ext cx="10302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4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23"/>
          <p:cNvGraphicFramePr>
            <a:graphicFrameLocks noGrp="1"/>
          </p:cNvGraphicFramePr>
          <p:nvPr>
            <p:extLst/>
          </p:nvPr>
        </p:nvGraphicFramePr>
        <p:xfrm>
          <a:off x="142385" y="940562"/>
          <a:ext cx="5070746" cy="77035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7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66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Végezze el a kozmetikai ellenőrzést az alábbiak szerint: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2.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Ha hibát talál, akkor rakja a terméket a kozmetikai hibás termékek polcra.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466354"/>
                  </a:ext>
                </a:extLst>
              </a:tr>
            </a:tbl>
          </a:graphicData>
        </a:graphic>
      </p:graphicFrame>
      <p:sp>
        <p:nvSpPr>
          <p:cNvPr id="88081" name="Oval 24"/>
          <p:cNvSpPr>
            <a:spLocks/>
          </p:cNvSpPr>
          <p:nvPr/>
        </p:nvSpPr>
        <p:spPr bwMode="auto">
          <a:xfrm>
            <a:off x="347052" y="1266977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" name="Oval 24"/>
          <p:cNvSpPr>
            <a:spLocks/>
          </p:cNvSpPr>
          <p:nvPr/>
        </p:nvSpPr>
        <p:spPr bwMode="auto">
          <a:xfrm>
            <a:off x="347052" y="1517609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85" y="4029622"/>
            <a:ext cx="8620491" cy="2408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781" t="64297" r="77258" b="10487"/>
          <a:stretch/>
        </p:blipFill>
        <p:spPr>
          <a:xfrm>
            <a:off x="260839" y="1898360"/>
            <a:ext cx="2171701" cy="1740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385" y="3860345"/>
            <a:ext cx="862049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Festett felület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620" t="29111" r="59230" b="36861"/>
          <a:stretch/>
        </p:blipFill>
        <p:spPr>
          <a:xfrm>
            <a:off x="5328138" y="1381698"/>
            <a:ext cx="4317023" cy="221800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8294FE-A710-4DF4-A67F-359BB2A3B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152935"/>
              </p:ext>
            </p:extLst>
          </p:nvPr>
        </p:nvGraphicFramePr>
        <p:xfrm>
          <a:off x="3607317" y="2286015"/>
          <a:ext cx="386457" cy="386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7" imgW="2285714" imgH="2285714" progId="MSPhotoEd.3">
                  <p:embed/>
                </p:oleObj>
              </mc:Choice>
              <mc:Fallback>
                <p:oleObj name="Photo Editor Photo" r:id="rId7" imgW="2285714" imgH="2285714" progId="MSPhotoEd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624E4F3-10D8-4D49-8699-0BA15FEB83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7317" y="2286015"/>
                        <a:ext cx="386457" cy="386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CC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84">
            <a:extLst>
              <a:ext uri="{FF2B5EF4-FFF2-40B4-BE49-F238E27FC236}">
                <a16:creationId xmlns:a16="http://schemas.microsoft.com/office/drawing/2014/main" id="{796F1CD4-8A6B-4FEA-8310-3F354D127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021" y="1898360"/>
            <a:ext cx="2874613" cy="41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7984" rIns="0" bIns="47984">
            <a:spAutoFit/>
          </a:bodyPr>
          <a:lstStyle>
            <a:lvl1pPr defTabSz="1152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52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52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52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52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52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52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52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52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</a:pPr>
            <a:r>
              <a:rPr kumimoji="1" lang="en-US" altLang="hu-HU" sz="1068" b="1" dirty="0">
                <a:solidFill>
                  <a:srgbClr val="FF0000"/>
                </a:solidFill>
              </a:rPr>
              <a:t>FIGYELEM! </a:t>
            </a:r>
            <a:endParaRPr kumimoji="1" lang="hu-HU" altLang="hu-HU" sz="1068" b="1" dirty="0">
              <a:solidFill>
                <a:srgbClr val="FF0000"/>
              </a:solidFill>
            </a:endParaRPr>
          </a:p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</a:pPr>
            <a:r>
              <a:rPr kumimoji="1" lang="en-US" altLang="hu-HU" sz="1068" b="1" dirty="0" err="1">
                <a:solidFill>
                  <a:srgbClr val="FF0000"/>
                </a:solidFill>
              </a:rPr>
              <a:t>Védőcipő</a:t>
            </a:r>
            <a:r>
              <a:rPr kumimoji="1" lang="en-US" altLang="hu-HU" sz="1068" b="1" dirty="0">
                <a:solidFill>
                  <a:srgbClr val="FF0000"/>
                </a:solidFill>
              </a:rPr>
              <a:t> </a:t>
            </a:r>
            <a:r>
              <a:rPr kumimoji="1" lang="en-US" altLang="hu-HU" sz="1068" b="1" dirty="0" err="1">
                <a:solidFill>
                  <a:srgbClr val="FF0000"/>
                </a:solidFill>
              </a:rPr>
              <a:t>használata</a:t>
            </a:r>
            <a:r>
              <a:rPr kumimoji="1" lang="en-US" altLang="hu-HU" sz="1068" b="1" dirty="0">
                <a:solidFill>
                  <a:srgbClr val="FF0000"/>
                </a:solidFill>
              </a:rPr>
              <a:t> </a:t>
            </a:r>
            <a:r>
              <a:rPr kumimoji="1" lang="en-US" altLang="hu-HU" sz="1068" b="1" dirty="0" err="1">
                <a:solidFill>
                  <a:srgbClr val="FF0000"/>
                </a:solidFill>
              </a:rPr>
              <a:t>kötelező</a:t>
            </a:r>
            <a:r>
              <a:rPr kumimoji="1" lang="en-US" altLang="hu-HU" sz="1068" b="1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8107217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6" y="2568266"/>
            <a:ext cx="5387910" cy="1280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B2984-1142-4939-B590-0071BB49B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20000"/>
          </a:blip>
          <a:srcRect l="25903" t="12986" r="24166"/>
          <a:stretch/>
        </p:blipFill>
        <p:spPr>
          <a:xfrm>
            <a:off x="5539666" y="1202924"/>
            <a:ext cx="3435659" cy="5119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03334-233B-468E-AADC-27A47022B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99" y="4179663"/>
            <a:ext cx="5262667" cy="14754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2646C4-9776-49F1-BA46-E5A9F2139E08}"/>
              </a:ext>
            </a:extLst>
          </p:cNvPr>
          <p:cNvSpPr/>
          <p:nvPr/>
        </p:nvSpPr>
        <p:spPr>
          <a:xfrm>
            <a:off x="5067633" y="912903"/>
            <a:ext cx="4115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3,5</a:t>
            </a:r>
            <a:r>
              <a:rPr lang="hu-H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-es SAS/SATA drive és rear drive szerelése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u-HU" sz="1400" dirty="0"/>
          </a:p>
        </p:txBody>
      </p:sp>
      <p:graphicFrame>
        <p:nvGraphicFramePr>
          <p:cNvPr id="10" name="Group 123">
            <a:extLst>
              <a:ext uri="{FF2B5EF4-FFF2-40B4-BE49-F238E27FC236}">
                <a16:creationId xmlns:a16="http://schemas.microsoft.com/office/drawing/2014/main" id="{6E0A6F9E-68A3-4E6F-8D64-CA1A5F62D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30812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val 24">
            <a:extLst>
              <a:ext uri="{FF2B5EF4-FFF2-40B4-BE49-F238E27FC236}">
                <a16:creationId xmlns:a16="http://schemas.microsoft.com/office/drawing/2014/main" id="{601D697D-5616-4947-AD40-EEBFEAB6BDB7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00622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AEAF3-6669-419E-BC41-B95C4D2C7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l="30494" t="8950" r="16159"/>
          <a:stretch/>
        </p:blipFill>
        <p:spPr>
          <a:xfrm>
            <a:off x="6152225" y="1551253"/>
            <a:ext cx="2902998" cy="4751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CAC60-5B39-46A4-92F8-4FA7582A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974"/>
          <a:stretch/>
        </p:blipFill>
        <p:spPr>
          <a:xfrm>
            <a:off x="3994951" y="1148333"/>
            <a:ext cx="5629794" cy="433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D7848-5E26-4E7E-9770-283C0427D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48" y="3998045"/>
            <a:ext cx="6002206" cy="1711622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661AFE07-709F-4FAE-9708-4D505C8D4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val 24">
            <a:extLst>
              <a:ext uri="{FF2B5EF4-FFF2-40B4-BE49-F238E27FC236}">
                <a16:creationId xmlns:a16="http://schemas.microsoft.com/office/drawing/2014/main" id="{1E9C5722-576A-4727-AF3C-28A3F8312168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90872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0FE3D-47FC-46AF-8423-E6E01F57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5" y="1867052"/>
            <a:ext cx="4988761" cy="920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98BF6-804E-413E-A808-EADCDA26B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" y="2903184"/>
            <a:ext cx="5333803" cy="525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78C33B-6609-40D0-AB61-DED3FF486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20000"/>
          </a:blip>
          <a:srcRect l="24726" t="14557" r="21933"/>
          <a:stretch/>
        </p:blipFill>
        <p:spPr>
          <a:xfrm>
            <a:off x="5926324" y="1642369"/>
            <a:ext cx="3491010" cy="4759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77600-4489-4C48-A081-841E4426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985"/>
          <a:stretch/>
        </p:blipFill>
        <p:spPr>
          <a:xfrm>
            <a:off x="3993184" y="1001079"/>
            <a:ext cx="5789730" cy="641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A49E5-8F25-48E2-AC4D-88D49BEBD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5" y="3544596"/>
            <a:ext cx="5702057" cy="1948434"/>
          </a:xfrm>
          <a:prstGeom prst="rect">
            <a:avLst/>
          </a:prstGeom>
        </p:spPr>
      </p:pic>
      <p:graphicFrame>
        <p:nvGraphicFramePr>
          <p:cNvPr id="10" name="Group 123">
            <a:extLst>
              <a:ext uri="{FF2B5EF4-FFF2-40B4-BE49-F238E27FC236}">
                <a16:creationId xmlns:a16="http://schemas.microsoft.com/office/drawing/2014/main" id="{00A143FD-A169-4324-97B3-47CD7C90B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val 24">
            <a:extLst>
              <a:ext uri="{FF2B5EF4-FFF2-40B4-BE49-F238E27FC236}">
                <a16:creationId xmlns:a16="http://schemas.microsoft.com/office/drawing/2014/main" id="{B4EC94BF-DD5D-4B39-B3D8-5CDC7BCB3CD9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24080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0086E-3862-49B4-8ACB-32EEC4C77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l="27319" t="9960" r="27106"/>
          <a:stretch/>
        </p:blipFill>
        <p:spPr>
          <a:xfrm>
            <a:off x="6551721" y="1748043"/>
            <a:ext cx="2725443" cy="4535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0B12E-BBD2-4BCD-B27C-9C88DFCCE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96" b="89859"/>
          <a:stretch/>
        </p:blipFill>
        <p:spPr>
          <a:xfrm>
            <a:off x="3898953" y="1157014"/>
            <a:ext cx="5946424" cy="591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F9F2A2-75A6-43CA-9719-A36491F3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48" y="3666478"/>
            <a:ext cx="6317093" cy="1826553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C44D4D6B-A0C3-4273-AF49-E063E5FC2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val 24">
            <a:extLst>
              <a:ext uri="{FF2B5EF4-FFF2-40B4-BE49-F238E27FC236}">
                <a16:creationId xmlns:a16="http://schemas.microsoft.com/office/drawing/2014/main" id="{59772A9C-DAF7-4F06-9697-EB959655AC88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182644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4E5A3-1B34-403D-94AC-BE4D5A7A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8" y="1725011"/>
            <a:ext cx="5405268" cy="1497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3B6E6-534F-47AA-A924-28FE3D90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7" y="3396352"/>
            <a:ext cx="5297709" cy="294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762E-AF15-4A8C-A861-87E78F649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20000"/>
          </a:blip>
          <a:srcRect l="27765" t="3146" r="27096"/>
          <a:stretch/>
        </p:blipFill>
        <p:spPr>
          <a:xfrm>
            <a:off x="6487647" y="1384899"/>
            <a:ext cx="2940438" cy="4888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2BB494-57A5-4401-BC3C-3F9BEDFEA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580" b="96888"/>
          <a:stretch/>
        </p:blipFill>
        <p:spPr>
          <a:xfrm>
            <a:off x="2823100" y="1148464"/>
            <a:ext cx="6951252" cy="216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040009-6AB3-4035-AF9A-81AE7AF0E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48" y="3962259"/>
            <a:ext cx="6310663" cy="1071380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CA66191A-B28D-4B32-B42E-AD677FBBE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24">
            <a:extLst>
              <a:ext uri="{FF2B5EF4-FFF2-40B4-BE49-F238E27FC236}">
                <a16:creationId xmlns:a16="http://schemas.microsoft.com/office/drawing/2014/main" id="{407FE841-22E7-4201-9A3A-14B244922425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471533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E4340-7101-4532-A220-4910BFFB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70" y="963934"/>
            <a:ext cx="4569836" cy="5301185"/>
          </a:xfrm>
          <a:prstGeom prst="rect">
            <a:avLst/>
          </a:prstGeom>
        </p:spPr>
      </p:pic>
      <p:graphicFrame>
        <p:nvGraphicFramePr>
          <p:cNvPr id="7" name="Group 123">
            <a:extLst>
              <a:ext uri="{FF2B5EF4-FFF2-40B4-BE49-F238E27FC236}">
                <a16:creationId xmlns:a16="http://schemas.microsoft.com/office/drawing/2014/main" id="{6AB94FD7-1F5E-4D10-86A7-0D0D43DDE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24">
            <a:extLst>
              <a:ext uri="{FF2B5EF4-FFF2-40B4-BE49-F238E27FC236}">
                <a16:creationId xmlns:a16="http://schemas.microsoft.com/office/drawing/2014/main" id="{AEFE0F96-DD0F-4A7B-9901-B32E73CBF8E4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196889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E25145-6164-45C7-A64C-ABBAB76BB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113"/>
          <a:stretch/>
        </p:blipFill>
        <p:spPr>
          <a:xfrm>
            <a:off x="2959942" y="890727"/>
            <a:ext cx="6997537" cy="76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87B8D-FE42-4699-B668-BD63DA8D5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2" y="3133818"/>
            <a:ext cx="6281125" cy="1791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A55898-19FF-41F9-BAA5-B6CD4696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l="26743" t="11354" r="24679"/>
          <a:stretch/>
        </p:blipFill>
        <p:spPr>
          <a:xfrm>
            <a:off x="6458711" y="1551253"/>
            <a:ext cx="3093662" cy="4780120"/>
          </a:xfrm>
          <a:prstGeom prst="rect">
            <a:avLst/>
          </a:prstGeom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9C62B3A9-0732-42AE-9BBF-1DA3FC527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24">
            <a:extLst>
              <a:ext uri="{FF2B5EF4-FFF2-40B4-BE49-F238E27FC236}">
                <a16:creationId xmlns:a16="http://schemas.microsoft.com/office/drawing/2014/main" id="{CFE7CEEE-99D9-429F-B24B-14EDBE6952D1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76835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F6ABF3-3BD9-41E4-A5CE-F041941A4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03" b="91410"/>
          <a:stretch/>
        </p:blipFill>
        <p:spPr>
          <a:xfrm>
            <a:off x="3151163" y="984744"/>
            <a:ext cx="6591162" cy="575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6A289-BF40-41F6-A8C7-CADBB706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l="27973" t="9564" r="26771"/>
          <a:stretch/>
        </p:blipFill>
        <p:spPr>
          <a:xfrm>
            <a:off x="6509387" y="1312568"/>
            <a:ext cx="2978291" cy="5032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960A1-39AF-407B-ACE2-AA0879BB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9" y="3364708"/>
            <a:ext cx="6141772" cy="1384845"/>
          </a:xfrm>
          <a:prstGeom prst="rect">
            <a:avLst/>
          </a:prstGeom>
        </p:spPr>
      </p:pic>
      <p:graphicFrame>
        <p:nvGraphicFramePr>
          <p:cNvPr id="7" name="Group 123">
            <a:extLst>
              <a:ext uri="{FF2B5EF4-FFF2-40B4-BE49-F238E27FC236}">
                <a16:creationId xmlns:a16="http://schemas.microsoft.com/office/drawing/2014/main" id="{8B7F7041-9EAE-4FFD-9079-CF0EE8D5E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1D31FC41-9530-4E4C-98CA-BBC012444055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55281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16AF87-D4CD-4F03-8D49-10391D3B6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22138"/>
          <a:stretch/>
        </p:blipFill>
        <p:spPr>
          <a:xfrm>
            <a:off x="127568" y="1551253"/>
            <a:ext cx="5895049" cy="4030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611663-EB1C-406C-93D8-F7E1D808B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15" y="965089"/>
            <a:ext cx="4297198" cy="1123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BEF36-9BE4-4208-AE23-64E793C6F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577" y="2188855"/>
            <a:ext cx="4515001" cy="32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59563-CE02-47C9-9F50-D7E6BF012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870"/>
          <a:stretch/>
        </p:blipFill>
        <p:spPr>
          <a:xfrm>
            <a:off x="131648" y="5891261"/>
            <a:ext cx="6095177" cy="328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9026D-8646-4ED5-B69C-8509DBB0D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15" y="2615139"/>
            <a:ext cx="4392267" cy="1610631"/>
          </a:xfrm>
          <a:prstGeom prst="rect">
            <a:avLst/>
          </a:prstGeom>
        </p:spPr>
      </p:pic>
      <p:graphicFrame>
        <p:nvGraphicFramePr>
          <p:cNvPr id="11" name="Group 123">
            <a:extLst>
              <a:ext uri="{FF2B5EF4-FFF2-40B4-BE49-F238E27FC236}">
                <a16:creationId xmlns:a16="http://schemas.microsoft.com/office/drawing/2014/main" id="{F785AA42-7750-4359-811A-27D74B4C8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val 24">
            <a:extLst>
              <a:ext uri="{FF2B5EF4-FFF2-40B4-BE49-F238E27FC236}">
                <a16:creationId xmlns:a16="http://schemas.microsoft.com/office/drawing/2014/main" id="{8CD7786F-3AA1-4048-8870-699430D2D2A5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677654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9F144-84FF-461D-818A-A33FAD5F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10303"/>
          <a:stretch/>
        </p:blipFill>
        <p:spPr>
          <a:xfrm>
            <a:off x="3434344" y="1245328"/>
            <a:ext cx="5961249" cy="415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0AB70-6F69-42A4-9A57-9F5E2A9C2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532"/>
          <a:stretch/>
        </p:blipFill>
        <p:spPr>
          <a:xfrm>
            <a:off x="3203888" y="953544"/>
            <a:ext cx="6258483" cy="411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7336D-FEF5-4E7A-8762-4DF0D5DAB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48" y="5262030"/>
            <a:ext cx="4706994" cy="1179951"/>
          </a:xfrm>
          <a:prstGeom prst="rect">
            <a:avLst/>
          </a:prstGeom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9BEE9584-CBCD-4470-8DF1-5D2EC90EB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24">
            <a:extLst>
              <a:ext uri="{FF2B5EF4-FFF2-40B4-BE49-F238E27FC236}">
                <a16:creationId xmlns:a16="http://schemas.microsoft.com/office/drawing/2014/main" id="{45F3DD0A-0F2D-4D87-8848-511D0B2C688D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19812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5" y="4198899"/>
            <a:ext cx="8691525" cy="2103228"/>
          </a:xfrm>
          <a:prstGeom prst="rect">
            <a:avLst/>
          </a:prstGeom>
        </p:spPr>
      </p:pic>
      <p:graphicFrame>
        <p:nvGraphicFramePr>
          <p:cNvPr id="3" name="Group 123"/>
          <p:cNvGraphicFramePr>
            <a:graphicFrameLocks noGrp="1"/>
          </p:cNvGraphicFramePr>
          <p:nvPr>
            <p:extLst/>
          </p:nvPr>
        </p:nvGraphicFramePr>
        <p:xfrm>
          <a:off x="142385" y="940562"/>
          <a:ext cx="5070746" cy="77035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7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66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Végezze el a kozmetikai ellenőrzést az alábbiak szerint: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2.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Ha hibát talál, akkor rakja a terméket a kozmetikai hibás termékek polcra.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466354"/>
                  </a:ext>
                </a:extLst>
              </a:tr>
            </a:tbl>
          </a:graphicData>
        </a:graphic>
      </p:graphicFrame>
      <p:sp>
        <p:nvSpPr>
          <p:cNvPr id="88081" name="Oval 24"/>
          <p:cNvSpPr>
            <a:spLocks/>
          </p:cNvSpPr>
          <p:nvPr/>
        </p:nvSpPr>
        <p:spPr bwMode="auto">
          <a:xfrm>
            <a:off x="347052" y="1266977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" name="Oval 24"/>
          <p:cNvSpPr>
            <a:spLocks/>
          </p:cNvSpPr>
          <p:nvPr/>
        </p:nvSpPr>
        <p:spPr bwMode="auto">
          <a:xfrm>
            <a:off x="347052" y="1517609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781" t="64297" r="77258" b="10487"/>
          <a:stretch/>
        </p:blipFill>
        <p:spPr>
          <a:xfrm>
            <a:off x="931983" y="1882097"/>
            <a:ext cx="2171701" cy="1740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384" y="4082114"/>
            <a:ext cx="869152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Fém felület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620" t="29111" r="59230" b="36861"/>
          <a:stretch/>
        </p:blipFill>
        <p:spPr>
          <a:xfrm>
            <a:off x="5328138" y="1381698"/>
            <a:ext cx="4317023" cy="22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388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486C2-F620-4A50-AD4C-7E86372AB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10816"/>
          <a:stretch/>
        </p:blipFill>
        <p:spPr>
          <a:xfrm>
            <a:off x="3496129" y="1203094"/>
            <a:ext cx="5869396" cy="4119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CD2B6-7520-4EB2-AB1A-344F1732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743"/>
          <a:stretch/>
        </p:blipFill>
        <p:spPr>
          <a:xfrm>
            <a:off x="3274170" y="939875"/>
            <a:ext cx="5942864" cy="52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97B652-884D-403F-9F6C-6DFF8D1C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9" y="5225237"/>
            <a:ext cx="4850401" cy="1215900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46FD6EA1-F4DB-4CF8-B7DB-EA3B2FFA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2F76DD41-D154-4D73-BA47-286947211BBC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44544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E5299-68E6-4322-A296-DE455647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875"/>
          <a:stretch/>
        </p:blipFill>
        <p:spPr>
          <a:xfrm>
            <a:off x="131648" y="1627397"/>
            <a:ext cx="4773001" cy="756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645909-957B-440D-BE4B-C450E789F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18313"/>
          <a:stretch/>
        </p:blipFill>
        <p:spPr>
          <a:xfrm>
            <a:off x="2220269" y="2204816"/>
            <a:ext cx="5871820" cy="4195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51FD0-C512-4002-8EB7-44D1788C3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63" y="973011"/>
            <a:ext cx="4929035" cy="1411159"/>
          </a:xfrm>
          <a:prstGeom prst="rect">
            <a:avLst/>
          </a:prstGeom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4C1E9F6A-303C-4969-82F5-9E40EE19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61605BAD-D69D-4332-8C48-C2B62A344DD7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89535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34479E-A4AB-4991-8B5E-1CB0CCA5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892" y="918640"/>
            <a:ext cx="3844200" cy="1016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732E6-2F93-4618-A42C-EDABCF2EB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37" y="2001043"/>
            <a:ext cx="4540801" cy="591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D3A6C-A40B-430B-A413-D13E92C8C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20000"/>
          </a:blip>
          <a:srcRect t="5910"/>
          <a:stretch/>
        </p:blipFill>
        <p:spPr>
          <a:xfrm>
            <a:off x="4975552" y="2718943"/>
            <a:ext cx="4798801" cy="3317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88832-17E2-407D-866C-84917772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47" y="1963365"/>
            <a:ext cx="4876201" cy="138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65495-A13B-4687-B179-20F7EDA59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629"/>
          <a:stretch/>
        </p:blipFill>
        <p:spPr>
          <a:xfrm>
            <a:off x="4953000" y="6162095"/>
            <a:ext cx="4798801" cy="224623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8C5D557B-A25A-44E1-B0CA-9830A7E88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val 24">
            <a:extLst>
              <a:ext uri="{FF2B5EF4-FFF2-40B4-BE49-F238E27FC236}">
                <a16:creationId xmlns:a16="http://schemas.microsoft.com/office/drawing/2014/main" id="{E58D7F06-400D-4643-A2CF-182493820848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66544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6E703-F999-45FC-8025-8A00B72B3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18"/>
          <a:stretch/>
        </p:blipFill>
        <p:spPr>
          <a:xfrm>
            <a:off x="3094302" y="1229001"/>
            <a:ext cx="6728643" cy="340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FCDCA-98DC-4829-97F5-89D7E5194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7589"/>
          <a:stretch/>
        </p:blipFill>
        <p:spPr>
          <a:xfrm>
            <a:off x="4124029" y="2529279"/>
            <a:ext cx="5698916" cy="3925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09B683-F9AC-4E57-BF49-2EED8BC5B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47" y="1719037"/>
            <a:ext cx="4442768" cy="1620484"/>
          </a:xfrm>
          <a:prstGeom prst="rect">
            <a:avLst/>
          </a:prstGeom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C975215E-784E-43AD-B0FD-A4505E461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0D444E84-2073-460E-A412-670A653B6533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45093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5808B-022F-4EDF-8EC4-7CBFAEF6C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8245"/>
          <a:stretch/>
        </p:blipFill>
        <p:spPr>
          <a:xfrm>
            <a:off x="4306880" y="2503504"/>
            <a:ext cx="5467474" cy="3841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3C800-06F7-4A4B-8B5E-F7586C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3"/>
          <a:stretch/>
        </p:blipFill>
        <p:spPr>
          <a:xfrm>
            <a:off x="3096828" y="1092604"/>
            <a:ext cx="6651847" cy="434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CB50D-476F-4F8B-8909-176F9604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47" y="1703653"/>
            <a:ext cx="4824601" cy="1389600"/>
          </a:xfrm>
          <a:prstGeom prst="rect">
            <a:avLst/>
          </a:prstGeom>
        </p:spPr>
      </p:pic>
      <p:graphicFrame>
        <p:nvGraphicFramePr>
          <p:cNvPr id="9" name="Group 123">
            <a:extLst>
              <a:ext uri="{FF2B5EF4-FFF2-40B4-BE49-F238E27FC236}">
                <a16:creationId xmlns:a16="http://schemas.microsoft.com/office/drawing/2014/main" id="{6AB4F3C9-8D6D-49B3-912D-64997F37D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F54EE58D-E90B-47BF-A398-FC7DCE048C45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4784403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0E03B-8E2A-4C3C-B940-ABD51E36D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261"/>
          <a:stretch/>
        </p:blipFill>
        <p:spPr>
          <a:xfrm>
            <a:off x="3134670" y="1024813"/>
            <a:ext cx="6639683" cy="38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6E13B-53E0-4F5D-9E52-9957F4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8207"/>
          <a:stretch/>
        </p:blipFill>
        <p:spPr>
          <a:xfrm>
            <a:off x="4189200" y="2539014"/>
            <a:ext cx="5585153" cy="3835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D8407-0916-4186-95F3-74A1D9CDA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9" y="1749366"/>
            <a:ext cx="4850401" cy="1473233"/>
          </a:xfrm>
          <a:prstGeom prst="rect">
            <a:avLst/>
          </a:prstGeom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21A9E528-3EA1-45FA-B0CF-559A76496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val 24">
            <a:extLst>
              <a:ext uri="{FF2B5EF4-FFF2-40B4-BE49-F238E27FC236}">
                <a16:creationId xmlns:a16="http://schemas.microsoft.com/office/drawing/2014/main" id="{F93601FA-A8A6-408D-A4E0-8D733320999B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491411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93377" y="1518533"/>
            <a:ext cx="8399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</a:rPr>
              <a:t>A kábelelvezetés sorrendje: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NVMe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 cable</a:t>
            </a: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-el </a:t>
            </a:r>
            <a:r>
              <a:rPr lang="en-US" sz="1100" b="1" dirty="0">
                <a:solidFill>
                  <a:srgbClr val="FF0000"/>
                </a:solidFill>
                <a:latin typeface="Wingdings" panose="05000000000000000000" pitchFamily="2" charset="2"/>
              </a:rPr>
              <a:t>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SAS/SATA cable</a:t>
            </a: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-el</a:t>
            </a:r>
            <a:r>
              <a:rPr lang="en-US" sz="1100" b="1" dirty="0">
                <a:solidFill>
                  <a:srgbClr val="FF0000"/>
                </a:solidFill>
                <a:latin typeface="Wingdings" panose="05000000000000000000" pitchFamily="2" charset="2"/>
              </a:rPr>
              <a:t></a:t>
            </a:r>
            <a:r>
              <a:rPr lang="hu-HU" sz="1100" b="1" dirty="0">
                <a:solidFill>
                  <a:srgbClr val="FF0000"/>
                </a:solidFill>
                <a:latin typeface="Wingdings" panose="05000000000000000000" pitchFamily="2" charset="2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Power</a:t>
            </a: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</a:rPr>
              <a:t>A tápkábellel ellenőrizze, hogy az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NVMe</a:t>
            </a:r>
            <a:r>
              <a:rPr lang="hu-HU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kábel megfelelően van-e rögzítve.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tápkábelnek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felül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kell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tartania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többi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kábelt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88C1E-29C6-4F58-A26A-66FA7140E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72" y="2876366"/>
            <a:ext cx="6293104" cy="3558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C38F7C-700F-4DCE-A713-823B4A9DA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4" y="1970007"/>
            <a:ext cx="3753828" cy="2938574"/>
          </a:xfrm>
          <a:prstGeom prst="rect">
            <a:avLst/>
          </a:prstGeom>
        </p:spPr>
      </p:pic>
      <p:graphicFrame>
        <p:nvGraphicFramePr>
          <p:cNvPr id="7" name="Group 123">
            <a:extLst>
              <a:ext uri="{FF2B5EF4-FFF2-40B4-BE49-F238E27FC236}">
                <a16:creationId xmlns:a16="http://schemas.microsoft.com/office/drawing/2014/main" id="{6D1060B2-42B9-4706-96BF-D1C95C5FA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5727"/>
              </p:ext>
            </p:extLst>
          </p:nvPr>
        </p:nvGraphicFramePr>
        <p:xfrm>
          <a:off x="118941" y="963934"/>
          <a:ext cx="3032222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val 24">
            <a:extLst>
              <a:ext uri="{FF2B5EF4-FFF2-40B4-BE49-F238E27FC236}">
                <a16:creationId xmlns:a16="http://schemas.microsoft.com/office/drawing/2014/main" id="{1AC6E312-ACDE-407A-BF73-CD00660ABB4B}"/>
              </a:ext>
            </a:extLst>
          </p:cNvPr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730338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19" y="1831361"/>
            <a:ext cx="4094002" cy="4225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781" y="1286535"/>
            <a:ext cx="5105100" cy="2510267"/>
          </a:xfrm>
          <a:prstGeom prst="rect">
            <a:avLst/>
          </a:prstGeom>
        </p:spPr>
      </p:pic>
      <p:graphicFrame>
        <p:nvGraphicFramePr>
          <p:cNvPr id="13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9901"/>
              </p:ext>
            </p:extLst>
          </p:nvPr>
        </p:nvGraphicFramePr>
        <p:xfrm>
          <a:off x="170658" y="977970"/>
          <a:ext cx="3651534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és az elem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val 24"/>
          <p:cNvSpPr>
            <a:spLocks/>
          </p:cNvSpPr>
          <p:nvPr/>
        </p:nvSpPr>
        <p:spPr bwMode="auto">
          <a:xfrm>
            <a:off x="400078" y="1286535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759" y="3944301"/>
            <a:ext cx="3129105" cy="2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0666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38628"/>
              </p:ext>
            </p:extLst>
          </p:nvPr>
        </p:nvGraphicFramePr>
        <p:xfrm>
          <a:off x="128464" y="1160748"/>
          <a:ext cx="9649072" cy="5000576"/>
        </p:xfrm>
        <a:graphic>
          <a:graphicData uri="http://schemas.openxmlformats.org/drawingml/2006/table">
            <a:tbl>
              <a:tblPr/>
              <a:tblGrid>
                <a:gridCol w="893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7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Verzió</a:t>
                      </a:r>
                      <a:endParaRPr lang="hu-H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Változás</a:t>
                      </a:r>
                      <a:endParaRPr lang="hu-H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Módosította</a:t>
                      </a:r>
                      <a:endParaRPr lang="hu-H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Dátum</a:t>
                      </a:r>
                      <a:endParaRPr lang="hu-H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0</a:t>
                      </a: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Dokumentum létrehozva</a:t>
                      </a: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Mike Gabriella</a:t>
                      </a: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-0</a:t>
                      </a: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02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Ellenőrizze az alaplap és a PSU helyes behelyezését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Király Andrea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2018-04-04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03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hu-HU" sz="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Címkézés, kábelelvezetés</a:t>
                      </a: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Király Andrea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2018-04-17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04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7308i RAID adapter ellenőrzés</a:t>
                      </a:r>
                      <a:endParaRPr lang="en-US" sz="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Török Rajmund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8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2019-08-26</a:t>
                      </a: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5563" marR="55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02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5" y="3718573"/>
            <a:ext cx="6145301" cy="2627604"/>
          </a:xfrm>
          <a:prstGeom prst="rect">
            <a:avLst/>
          </a:prstGeom>
        </p:spPr>
      </p:pic>
      <p:graphicFrame>
        <p:nvGraphicFramePr>
          <p:cNvPr id="3" name="Group 123"/>
          <p:cNvGraphicFramePr>
            <a:graphicFrameLocks noGrp="1"/>
          </p:cNvGraphicFramePr>
          <p:nvPr>
            <p:extLst/>
          </p:nvPr>
        </p:nvGraphicFramePr>
        <p:xfrm>
          <a:off x="142385" y="940562"/>
          <a:ext cx="5070746" cy="77035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7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66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Végezze el a kozmetikai ellenőrzést az alábbiak szerint: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2.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Ha hibát talál, akkor rakja a terméket a kozmetikai hibás termékek polcra.</a:t>
                      </a:r>
                      <a:endParaRPr lang="hu-HU" sz="1000" b="1" i="0" u="none" strike="noStrike" cap="none" baseline="0" dirty="0">
                        <a:solidFill>
                          <a:srgbClr val="FF0000"/>
                        </a:solidFill>
                        <a:latin typeface="Calibri" pitchFamily="34"/>
                      </a:endParaRPr>
                    </a:p>
                  </a:txBody>
                  <a:tcPr marL="91447" marR="91447" marT="45724" marB="4572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466354"/>
                  </a:ext>
                </a:extLst>
              </a:tr>
            </a:tbl>
          </a:graphicData>
        </a:graphic>
      </p:graphicFrame>
      <p:sp>
        <p:nvSpPr>
          <p:cNvPr id="88081" name="Oval 24"/>
          <p:cNvSpPr>
            <a:spLocks/>
          </p:cNvSpPr>
          <p:nvPr/>
        </p:nvSpPr>
        <p:spPr bwMode="auto">
          <a:xfrm>
            <a:off x="347052" y="1266977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" name="Oval 24"/>
          <p:cNvSpPr>
            <a:spLocks/>
          </p:cNvSpPr>
          <p:nvPr/>
        </p:nvSpPr>
        <p:spPr bwMode="auto">
          <a:xfrm>
            <a:off x="347052" y="1517609"/>
            <a:ext cx="150812" cy="131763"/>
          </a:xfrm>
          <a:custGeom>
            <a:avLst/>
            <a:gdLst>
              <a:gd name="T0" fmla="*/ 75440 w 150811"/>
              <a:gd name="T1" fmla="*/ 0 h 131765"/>
              <a:gd name="T2" fmla="*/ 150845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59 w 150811"/>
              <a:gd name="T13" fmla="*/ 112400 h 131765"/>
              <a:gd name="T14" fmla="*/ 128759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781" t="64297" r="77258" b="10487"/>
          <a:stretch/>
        </p:blipFill>
        <p:spPr>
          <a:xfrm>
            <a:off x="905606" y="1769543"/>
            <a:ext cx="2171701" cy="1740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385" y="3615770"/>
            <a:ext cx="6145301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Műanyag felület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620" t="29111" r="59230" b="36861"/>
          <a:stretch/>
        </p:blipFill>
        <p:spPr>
          <a:xfrm>
            <a:off x="5284176" y="1091552"/>
            <a:ext cx="4317023" cy="22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215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78996"/>
              </p:ext>
            </p:extLst>
          </p:nvPr>
        </p:nvGraphicFramePr>
        <p:xfrm>
          <a:off x="115094" y="963372"/>
          <a:ext cx="3536157" cy="114771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98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7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Olvassa be a termék szériaszámát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5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2.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Cimkék meglétének és éppségének ellenörzése!</a:t>
                      </a:r>
                      <a:endParaRPr lang="hu-HU" sz="1000" b="1" i="0" u="none" strike="noStrike" kern="1200" cap="none" baseline="0" dirty="0">
                        <a:solidFill>
                          <a:srgbClr val="000000"/>
                        </a:solidFill>
                        <a:latin typeface="Calibri" pitchFamily="34"/>
                        <a:ea typeface="+mn-ea"/>
                        <a:cs typeface="+mn-cs"/>
                      </a:endParaRP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125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3.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Olvassa be a COA cimkét, ha az FF kéri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5" name="Rectangle 102"/>
          <p:cNvSpPr>
            <a:spLocks noChangeArrowheads="1"/>
          </p:cNvSpPr>
          <p:nvPr/>
        </p:nvSpPr>
        <p:spPr bwMode="auto">
          <a:xfrm>
            <a:off x="353214" y="1281908"/>
            <a:ext cx="161925" cy="161925"/>
          </a:xfrm>
          <a:prstGeom prst="rect">
            <a:avLst/>
          </a:prstGeom>
          <a:solidFill>
            <a:srgbClr val="FFFF00"/>
          </a:solidFill>
          <a:ln w="22229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6" name="Oval 24"/>
          <p:cNvSpPr>
            <a:spLocks/>
          </p:cNvSpPr>
          <p:nvPr/>
        </p:nvSpPr>
        <p:spPr bwMode="auto">
          <a:xfrm>
            <a:off x="364326" y="1610000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77" name="Rectangle 102"/>
          <p:cNvSpPr>
            <a:spLocks noChangeArrowheads="1"/>
          </p:cNvSpPr>
          <p:nvPr/>
        </p:nvSpPr>
        <p:spPr bwMode="auto">
          <a:xfrm>
            <a:off x="358771" y="1907930"/>
            <a:ext cx="161925" cy="161925"/>
          </a:xfrm>
          <a:prstGeom prst="rect">
            <a:avLst/>
          </a:prstGeom>
          <a:solidFill>
            <a:srgbClr val="FFFF00"/>
          </a:solidFill>
          <a:ln w="22229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hu-HU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94" y="3572037"/>
            <a:ext cx="4101075" cy="1720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39" y="2358217"/>
            <a:ext cx="3012154" cy="13052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32555"/>
          <a:stretch/>
        </p:blipFill>
        <p:spPr>
          <a:xfrm>
            <a:off x="3801542" y="987635"/>
            <a:ext cx="2296388" cy="14329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08226" y="630875"/>
            <a:ext cx="2188911" cy="28045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770" y="2457200"/>
            <a:ext cx="2213400" cy="884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255219" y="4739350"/>
            <a:ext cx="1299734" cy="21328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771" y="5139051"/>
            <a:ext cx="4319709" cy="13166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/>
          <a:srcRect l="20630" t="34526" r="36368" b="18692"/>
          <a:stretch/>
        </p:blipFill>
        <p:spPr>
          <a:xfrm>
            <a:off x="6841165" y="4521144"/>
            <a:ext cx="3029807" cy="17854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3368" y="3229775"/>
            <a:ext cx="3497604" cy="12149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520072" y="3384617"/>
            <a:ext cx="2031470" cy="1372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2A9AE-EBB4-4E17-8938-0EFF3FAF9B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0960" y="940289"/>
            <a:ext cx="2109946" cy="21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4926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" y="2280395"/>
            <a:ext cx="4031591" cy="2665398"/>
          </a:xfrm>
          <a:prstGeom prst="rect">
            <a:avLst/>
          </a:prstGeom>
        </p:spPr>
      </p:pic>
      <p:sp>
        <p:nvSpPr>
          <p:cNvPr id="22549" name="TextBox 7"/>
          <p:cNvSpPr txBox="1">
            <a:spLocks noChangeArrowheads="1"/>
          </p:cNvSpPr>
          <p:nvPr/>
        </p:nvSpPr>
        <p:spPr bwMode="auto">
          <a:xfrm>
            <a:off x="6850190" y="1041075"/>
            <a:ext cx="2547938" cy="10144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mpd="thickThin">
            <a:solidFill>
              <a:schemeClr val="tx1"/>
            </a:solidFill>
          </a:ln>
        </p:spPr>
        <p:txBody>
          <a:bodyPr>
            <a:spAutoFit/>
          </a:bodyPr>
          <a:lstStyle>
            <a:defPPr>
              <a:defRPr lang="hu-HU"/>
            </a:defPPr>
            <a:lvl1pPr algn="ctr">
              <a:defRPr sz="1200"/>
            </a:lvl1pPr>
          </a:lstStyle>
          <a:p>
            <a:pPr>
              <a:defRPr/>
            </a:pPr>
            <a:r>
              <a:rPr lang="en-US" altLang="hu-HU" b="1" dirty="0"/>
              <a:t>IMM MAC Address </a:t>
            </a:r>
            <a:r>
              <a:rPr lang="hu-HU" altLang="hu-HU" b="1" dirty="0"/>
              <a:t>Címke:</a:t>
            </a:r>
            <a:endParaRPr lang="en-US" altLang="hu-HU" b="1" dirty="0"/>
          </a:p>
          <a:p>
            <a:pPr>
              <a:defRPr/>
            </a:pPr>
            <a:r>
              <a:rPr lang="hu-HU" altLang="hu-HU" dirty="0"/>
              <a:t>Vegye ki a 2. IMM MAC és LLA Adress címkéket az alaplapon lévő kis borítékból! A borítékot hagyja a helyén, ne vegye le az alaplapról!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41" y="4695950"/>
            <a:ext cx="7521647" cy="1766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980" y="2199054"/>
            <a:ext cx="4127677" cy="1713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7890" y="3730459"/>
            <a:ext cx="114690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JÓ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32340" y="3761561"/>
            <a:ext cx="114690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ROSSZ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416" y="4662147"/>
            <a:ext cx="2077285" cy="1738516"/>
          </a:xfrm>
          <a:prstGeom prst="rect">
            <a:avLst/>
          </a:prstGeom>
        </p:spPr>
      </p:pic>
      <p:graphicFrame>
        <p:nvGraphicFramePr>
          <p:cNvPr id="14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476738"/>
              </p:ext>
            </p:extLst>
          </p:nvPr>
        </p:nvGraphicFramePr>
        <p:xfrm>
          <a:off x="115094" y="963372"/>
          <a:ext cx="3536157" cy="52903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98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9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Toe Tag meglétét és épségét!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Oval 24"/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824525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80780"/>
              </p:ext>
            </p:extLst>
          </p:nvPr>
        </p:nvGraphicFramePr>
        <p:xfrm>
          <a:off x="115094" y="963372"/>
          <a:ext cx="4466333" cy="52903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29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9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kern="1200" cap="none" baseline="0" dirty="0">
                          <a:solidFill>
                            <a:srgbClr val="000000"/>
                          </a:solidFill>
                          <a:latin typeface="Calibri" pitchFamily="34"/>
                          <a:ea typeface="+mn-ea"/>
                          <a:cs typeface="+mn-cs"/>
                        </a:rPr>
                        <a:t>Ellenőrizze, hogy az alaplapot megfelelően helyezte e a házba!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Oval 24"/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58D3A5-08CE-4093-AE82-18C3CA4C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2" y="1612020"/>
            <a:ext cx="4547889" cy="233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A41F5-89CD-4AA6-B8F6-D9375F62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145" y="4073840"/>
            <a:ext cx="4235324" cy="23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943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043245"/>
              </p:ext>
            </p:extLst>
          </p:nvPr>
        </p:nvGraphicFramePr>
        <p:xfrm>
          <a:off x="115094" y="963372"/>
          <a:ext cx="4799679" cy="52903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7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9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707" marB="45707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képek alapján, hogy  megfelelően helyezte e be a PSU-t!</a:t>
                      </a:r>
                    </a:p>
                  </a:txBody>
                  <a:tcPr marT="45707" marB="45707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Oval 24"/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6" name="Picture 2" descr="image005">
            <a:extLst>
              <a:ext uri="{FF2B5EF4-FFF2-40B4-BE49-F238E27FC236}">
                <a16:creationId xmlns:a16="http://schemas.microsoft.com/office/drawing/2014/main" id="{9D732CEC-0871-4F9C-A08C-4F91CC52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47" y="1687893"/>
            <a:ext cx="5619719" cy="247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6">
            <a:extLst>
              <a:ext uri="{FF2B5EF4-FFF2-40B4-BE49-F238E27FC236}">
                <a16:creationId xmlns:a16="http://schemas.microsoft.com/office/drawing/2014/main" id="{ECB079D8-21AE-4497-B2B9-3A30A4B2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38" y="4160378"/>
            <a:ext cx="3348735" cy="213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007">
            <a:extLst>
              <a:ext uri="{FF2B5EF4-FFF2-40B4-BE49-F238E27FC236}">
                <a16:creationId xmlns:a16="http://schemas.microsoft.com/office/drawing/2014/main" id="{58438989-67C8-4B1F-B627-82BD5E94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35" y="4160379"/>
            <a:ext cx="2292831" cy="225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5174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51" y="2231251"/>
            <a:ext cx="4363094" cy="246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1142" y="2231251"/>
            <a:ext cx="4393725" cy="246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23">
            <a:extLst>
              <a:ext uri="{FF2B5EF4-FFF2-40B4-BE49-F238E27FC236}">
                <a16:creationId xmlns:a16="http://schemas.microsoft.com/office/drawing/2014/main" id="{5AE9A260-F828-4F5B-8CB8-EAA746FF4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69679"/>
              </p:ext>
            </p:extLst>
          </p:nvPr>
        </p:nvGraphicFramePr>
        <p:xfrm>
          <a:off x="108829" y="940528"/>
          <a:ext cx="9123362" cy="52627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5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7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491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  <a:endParaRPr lang="hu-HU" sz="24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2" marR="91442" marT="45694" marB="4569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L="91442" marR="91442" marT="45694" marB="4569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24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3.</a:t>
                      </a:r>
                      <a:endParaRPr lang="en-US" sz="1000" b="1" i="0" u="none" strike="noStrike" cap="none" baseline="0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91442" marR="91442" marT="45694" marB="45694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FF0000"/>
                          </a:solidFill>
                          <a:latin typeface="Calibri" pitchFamily="34"/>
                        </a:rPr>
                        <a:t>Ellenőrizze, hogy a kártya megfelelően be van ültetve, valamint nincs rés az adapter és az alaplapon lévő tartó között!</a:t>
                      </a:r>
                    </a:p>
                  </a:txBody>
                  <a:tcPr marL="91442" marR="91442" marT="45694" marB="45694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128462"/>
                  </a:ext>
                </a:extLst>
              </a:tr>
            </a:tbl>
          </a:graphicData>
        </a:graphic>
      </p:graphicFrame>
      <p:sp>
        <p:nvSpPr>
          <p:cNvPr id="85012" name="Rectangle 12"/>
          <p:cNvSpPr>
            <a:spLocks noChangeArrowheads="1"/>
          </p:cNvSpPr>
          <p:nvPr/>
        </p:nvSpPr>
        <p:spPr bwMode="auto">
          <a:xfrm>
            <a:off x="116851" y="1977646"/>
            <a:ext cx="274637" cy="270088"/>
          </a:xfrm>
          <a:prstGeom prst="rect">
            <a:avLst/>
          </a:prstGeom>
          <a:solidFill>
            <a:srgbClr val="FFFF00"/>
          </a:solidFill>
          <a:ln w="22229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ctr" eaLnBrk="1" hangingPunct="1"/>
            <a:r>
              <a:rPr lang="hu-HU" altLang="hu-HU" sz="1000">
                <a:solidFill>
                  <a:srgbClr val="000000"/>
                </a:solidFill>
                <a:cs typeface="Times New Roman" pitchFamily="18" charset="0"/>
              </a:rPr>
              <a:t>1</a:t>
            </a:r>
            <a:endParaRPr lang="en-US" altLang="hu-HU" sz="10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5014" name="Rectangle 11"/>
          <p:cNvSpPr>
            <a:spLocks noChangeArrowheads="1"/>
          </p:cNvSpPr>
          <p:nvPr/>
        </p:nvSpPr>
        <p:spPr bwMode="auto">
          <a:xfrm>
            <a:off x="4601142" y="1984290"/>
            <a:ext cx="274637" cy="270088"/>
          </a:xfrm>
          <a:prstGeom prst="rect">
            <a:avLst/>
          </a:prstGeom>
          <a:solidFill>
            <a:srgbClr val="FFFF00"/>
          </a:solidFill>
          <a:ln w="22229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ctr" eaLnBrk="1" hangingPunct="1"/>
            <a:r>
              <a:rPr lang="hu-HU" altLang="hu-HU" sz="1000">
                <a:solidFill>
                  <a:srgbClr val="000000"/>
                </a:solidFill>
                <a:cs typeface="Times New Roman" pitchFamily="18" charset="0"/>
              </a:rPr>
              <a:t>2</a:t>
            </a:r>
            <a:endParaRPr lang="en-US" altLang="hu-HU" sz="100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3324EE-4A56-4134-9F00-0ED0EE37F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63" y="4079644"/>
            <a:ext cx="3518682" cy="232788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19C9D78-7020-4713-B86E-C1C62583436F}"/>
              </a:ext>
            </a:extLst>
          </p:cNvPr>
          <p:cNvSpPr/>
          <p:nvPr/>
        </p:nvSpPr>
        <p:spPr>
          <a:xfrm>
            <a:off x="4732421" y="3268409"/>
            <a:ext cx="778042" cy="69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64D9BF-E57D-45A5-AF2F-4C7CF426237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846363" y="3860767"/>
            <a:ext cx="1249637" cy="10604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BF56DB4-5253-4638-B0A7-881F26AE5AFD}"/>
              </a:ext>
            </a:extLst>
          </p:cNvPr>
          <p:cNvSpPr/>
          <p:nvPr/>
        </p:nvSpPr>
        <p:spPr>
          <a:xfrm>
            <a:off x="368717" y="1263088"/>
            <a:ext cx="161924" cy="161925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2E6E7A-6ADD-4D1A-9AA5-A411FF66434F}"/>
              </a:ext>
            </a:extLst>
          </p:cNvPr>
          <p:cNvSpPr/>
          <p:nvPr/>
        </p:nvSpPr>
        <p:spPr>
          <a:xfrm>
            <a:off x="6172696" y="4137778"/>
            <a:ext cx="289722" cy="281822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61504"/>
              </p:ext>
            </p:extLst>
          </p:nvPr>
        </p:nvGraphicFramePr>
        <p:xfrm>
          <a:off x="118941" y="963934"/>
          <a:ext cx="8510709" cy="54482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6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No. 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Művelet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>
                          <a:solidFill>
                            <a:srgbClr val="000000"/>
                          </a:solidFill>
                          <a:latin typeface="Calibri" pitchFamily="34"/>
                        </a:rPr>
                        <a:t>1.</a:t>
                      </a:r>
                      <a:endParaRPr lang="en-US" sz="1000" b="1" i="0" u="none" strike="noStrike" cap="none" baseline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T="45650" marB="45650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hu-HU" sz="1000" b="1" i="0" u="none" strike="noStrike" cap="none" baseline="0" dirty="0">
                          <a:solidFill>
                            <a:srgbClr val="000000"/>
                          </a:solidFill>
                          <a:latin typeface="Calibri" pitchFamily="34"/>
                        </a:rPr>
                        <a:t>Ellenőrizze a kábelek helyes csatlakoztatását.</a:t>
                      </a:r>
                    </a:p>
                  </a:txBody>
                  <a:tcPr marT="45650" marB="4565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430" y="2155919"/>
            <a:ext cx="5300267" cy="3524445"/>
          </a:xfrm>
          <a:prstGeom prst="rect">
            <a:avLst/>
          </a:prstGeom>
        </p:spPr>
      </p:pic>
      <p:sp>
        <p:nvSpPr>
          <p:cNvPr id="6" name="Oval 24"/>
          <p:cNvSpPr>
            <a:spLocks/>
          </p:cNvSpPr>
          <p:nvPr/>
        </p:nvSpPr>
        <p:spPr bwMode="auto">
          <a:xfrm>
            <a:off x="348361" y="1272499"/>
            <a:ext cx="150813" cy="131763"/>
          </a:xfrm>
          <a:custGeom>
            <a:avLst/>
            <a:gdLst>
              <a:gd name="T0" fmla="*/ 75440 w 150811"/>
              <a:gd name="T1" fmla="*/ 0 h 131765"/>
              <a:gd name="T2" fmla="*/ 150864 w 150811"/>
              <a:gd name="T3" fmla="*/ 65849 h 131765"/>
              <a:gd name="T4" fmla="*/ 75440 w 150811"/>
              <a:gd name="T5" fmla="*/ 131697 h 131765"/>
              <a:gd name="T6" fmla="*/ 0 w 150811"/>
              <a:gd name="T7" fmla="*/ 65849 h 131765"/>
              <a:gd name="T8" fmla="*/ 22086 w 150811"/>
              <a:gd name="T9" fmla="*/ 19297 h 131765"/>
              <a:gd name="T10" fmla="*/ 22086 w 150811"/>
              <a:gd name="T11" fmla="*/ 112400 h 131765"/>
              <a:gd name="T12" fmla="*/ 128778 w 150811"/>
              <a:gd name="T13" fmla="*/ 112400 h 131765"/>
              <a:gd name="T14" fmla="*/ 128778 w 150811"/>
              <a:gd name="T15" fmla="*/ 19297 h 13176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086 w 150811"/>
              <a:gd name="T25" fmla="*/ 19297 h 131765"/>
              <a:gd name="T26" fmla="*/ 128725 w 150811"/>
              <a:gd name="T27" fmla="*/ 112468 h 1317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811" h="131765">
                <a:moveTo>
                  <a:pt x="0" y="65883"/>
                </a:moveTo>
                <a:lnTo>
                  <a:pt x="0" y="65883"/>
                </a:lnTo>
                <a:cubicBezTo>
                  <a:pt x="0" y="102269"/>
                  <a:pt x="33760" y="131766"/>
                  <a:pt x="75406" y="131766"/>
                </a:cubicBezTo>
                <a:cubicBezTo>
                  <a:pt x="117051" y="131766"/>
                  <a:pt x="150812" y="102269"/>
                  <a:pt x="150812" y="65883"/>
                </a:cubicBezTo>
                <a:cubicBezTo>
                  <a:pt x="150812" y="29496"/>
                  <a:pt x="117051" y="0"/>
                  <a:pt x="75406" y="0"/>
                </a:cubicBezTo>
                <a:cubicBezTo>
                  <a:pt x="33760" y="0"/>
                  <a:pt x="0" y="29496"/>
                  <a:pt x="0" y="65882"/>
                </a:cubicBezTo>
                <a:lnTo>
                  <a:pt x="0" y="65883"/>
                </a:lnTo>
                <a:close/>
              </a:path>
            </a:pathLst>
          </a:custGeom>
          <a:solidFill>
            <a:srgbClr val="3366FF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70932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14888</TotalTime>
  <Words>547</Words>
  <Application>Microsoft Office PowerPoint</Application>
  <PresentationFormat>A4 Paper (210x297 mm)</PresentationFormat>
  <Paragraphs>152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Segoe UI</vt:lpstr>
      <vt:lpstr>Times New Roman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Flextronics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zalkdomo</dc:creator>
  <cp:lastModifiedBy>Rajmund Torok</cp:lastModifiedBy>
  <cp:revision>151</cp:revision>
  <cp:lastPrinted>2014-07-23T11:47:04Z</cp:lastPrinted>
  <dcterms:created xsi:type="dcterms:W3CDTF">2014-06-10T11:48:56Z</dcterms:created>
  <dcterms:modified xsi:type="dcterms:W3CDTF">2019-08-26T05:23:10Z</dcterms:modified>
</cp:coreProperties>
</file>