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9" r:id="rId2"/>
    <p:sldId id="260" r:id="rId3"/>
    <p:sldId id="261" r:id="rId4"/>
    <p:sldId id="262" r:id="rId5"/>
    <p:sldId id="263" r:id="rId6"/>
    <p:sldId id="264" r:id="rId7"/>
    <p:sldId id="258" r:id="rId8"/>
  </p:sldIdLst>
  <p:sldSz cx="9906000" cy="6858000" type="A4"/>
  <p:notesSz cx="6805613" cy="99393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390" autoAdjust="0"/>
    <p:restoredTop sz="94639" autoAdjust="0"/>
  </p:normalViewPr>
  <p:slideViewPr>
    <p:cSldViewPr snapToGrid="0">
      <p:cViewPr varScale="1">
        <p:scale>
          <a:sx n="92" d="100"/>
          <a:sy n="92" d="100"/>
        </p:scale>
        <p:origin x="468" y="96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0" d="100"/>
          <a:sy n="80" d="100"/>
        </p:scale>
        <p:origin x="4014" y="108"/>
      </p:cViewPr>
      <p:guideLst>
        <p:guide orient="horz" pos="3130"/>
        <p:guide pos="2143"/>
      </p:guideLst>
    </p:cSldViewPr>
  </p:notes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73067031-1124-4076-B440-414DC36CDCB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F7A43BBD-6AE6-48C6-8479-26D3CF45B1E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445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4A6C479-1417-43D5-9BEB-CF227CA39DFA}" type="datetimeFigureOut">
              <a:rPr lang="hu-HU"/>
              <a:pPr>
                <a:defRPr/>
              </a:pPr>
              <a:t>2020. 04. 03.</a:t>
            </a:fld>
            <a:endParaRPr lang="hu-H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F683B219-3AD8-467C-BBAD-5B07A557E20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1FA84A1-4498-4A90-9E8E-5C2E2BDFEF5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4450" y="9440863"/>
            <a:ext cx="2949575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8AEFDB8C-6759-409C-B179-822671D61028}" type="slidenum">
              <a:rPr lang="hu-HU" altLang="hu-HU"/>
              <a:pPr/>
              <a:t>‹#›</a:t>
            </a:fld>
            <a:endParaRPr lang="hu-HU" alt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1E16AE1D-4B57-4AE8-96CD-7EEAB8AB012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9327AC55-856B-4A6E-B04C-F0C2BF41464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5445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B2731B4-A940-4C9E-8425-E9249D3091C8}" type="datetimeFigureOut">
              <a:rPr lang="hu-HU"/>
              <a:pPr>
                <a:defRPr/>
              </a:pPr>
              <a:t>2020. 04. 03.</a:t>
            </a:fld>
            <a:endParaRPr lang="hu-HU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xmlns="" id="{05F98516-8E40-43F6-9973-A0AEEE92B98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712788" y="746125"/>
            <a:ext cx="5381625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u-HU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xmlns="" id="{E899E71D-86E3-49C3-9CD6-42DD8957B8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1038" y="4721225"/>
            <a:ext cx="5443537" cy="4471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hu-HU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3DEB59B-B8C1-43FC-A0EB-7F2153C455C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D2A28A6-D382-42F6-93C5-AFA14114D7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54450" y="9440863"/>
            <a:ext cx="2949575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0022F038-5096-46E9-A365-5C328C9385C1}" type="slidenum">
              <a:rPr lang="hu-HU" altLang="hu-HU"/>
              <a:pPr/>
              <a:t>‹#›</a:t>
            </a:fld>
            <a:endParaRPr lang="hu-HU" alt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Notes Placeholder 2"/>
          <p:cNvSpPr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altLang="hu-HU" smtClean="0"/>
          </a:p>
        </p:txBody>
      </p:sp>
      <p:sp>
        <p:nvSpPr>
          <p:cNvPr id="7172" name="Footer Placeholder 6"/>
          <p:cNvSpPr txBox="1">
            <a:spLocks noChangeArrowheads="1"/>
          </p:cNvSpPr>
          <p:nvPr/>
        </p:nvSpPr>
        <p:spPr bwMode="auto">
          <a:xfrm>
            <a:off x="0" y="9440863"/>
            <a:ext cx="294957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eaLnBrk="1" hangingPunct="1"/>
            <a:endParaRPr lang="en-US" altLang="hu-HU" sz="1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7173" name="Header Placeholder 7"/>
          <p:cNvSpPr txBox="1">
            <a:spLocks noChangeArrowheads="1"/>
          </p:cNvSpPr>
          <p:nvPr/>
        </p:nvSpPr>
        <p:spPr bwMode="auto">
          <a:xfrm>
            <a:off x="0" y="0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hu-HU" sz="120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Notes Placeholder 2"/>
          <p:cNvSpPr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altLang="hu-HU" smtClean="0"/>
          </a:p>
        </p:txBody>
      </p:sp>
      <p:sp>
        <p:nvSpPr>
          <p:cNvPr id="9220" name="Footer Placeholder 6"/>
          <p:cNvSpPr txBox="1">
            <a:spLocks noChangeArrowheads="1"/>
          </p:cNvSpPr>
          <p:nvPr/>
        </p:nvSpPr>
        <p:spPr bwMode="auto">
          <a:xfrm>
            <a:off x="0" y="9440863"/>
            <a:ext cx="294957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eaLnBrk="1" hangingPunct="1"/>
            <a:endParaRPr lang="en-US" altLang="hu-HU" sz="1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9221" name="Header Placeholder 7"/>
          <p:cNvSpPr txBox="1">
            <a:spLocks noChangeArrowheads="1"/>
          </p:cNvSpPr>
          <p:nvPr/>
        </p:nvSpPr>
        <p:spPr bwMode="auto">
          <a:xfrm>
            <a:off x="0" y="0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hu-HU" sz="120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Notes Placeholder 2"/>
          <p:cNvSpPr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altLang="hu-HU" smtClean="0"/>
          </a:p>
        </p:txBody>
      </p:sp>
      <p:sp>
        <p:nvSpPr>
          <p:cNvPr id="11268" name="Footer Placeholder 6"/>
          <p:cNvSpPr txBox="1">
            <a:spLocks noChangeArrowheads="1"/>
          </p:cNvSpPr>
          <p:nvPr/>
        </p:nvSpPr>
        <p:spPr bwMode="auto">
          <a:xfrm>
            <a:off x="0" y="9440863"/>
            <a:ext cx="294957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eaLnBrk="1" hangingPunct="1"/>
            <a:endParaRPr lang="en-US" altLang="hu-HU" sz="1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1269" name="Header Placeholder 7"/>
          <p:cNvSpPr txBox="1">
            <a:spLocks noChangeArrowheads="1"/>
          </p:cNvSpPr>
          <p:nvPr/>
        </p:nvSpPr>
        <p:spPr bwMode="auto">
          <a:xfrm>
            <a:off x="0" y="0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hu-HU" sz="120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Notes Placeholder 2"/>
          <p:cNvSpPr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altLang="hu-HU" smtClean="0"/>
          </a:p>
        </p:txBody>
      </p:sp>
      <p:sp>
        <p:nvSpPr>
          <p:cNvPr id="13316" name="Footer Placeholder 6"/>
          <p:cNvSpPr txBox="1">
            <a:spLocks noChangeArrowheads="1"/>
          </p:cNvSpPr>
          <p:nvPr/>
        </p:nvSpPr>
        <p:spPr bwMode="auto">
          <a:xfrm>
            <a:off x="0" y="9440863"/>
            <a:ext cx="294957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eaLnBrk="1" hangingPunct="1"/>
            <a:endParaRPr lang="en-US" altLang="hu-HU" sz="1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3317" name="Header Placeholder 7"/>
          <p:cNvSpPr txBox="1">
            <a:spLocks noChangeArrowheads="1"/>
          </p:cNvSpPr>
          <p:nvPr/>
        </p:nvSpPr>
        <p:spPr bwMode="auto">
          <a:xfrm>
            <a:off x="0" y="0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hu-HU" sz="120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es Placeholder 2"/>
          <p:cNvSpPr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altLang="hu-HU" smtClean="0"/>
          </a:p>
        </p:txBody>
      </p:sp>
      <p:sp>
        <p:nvSpPr>
          <p:cNvPr id="15364" name="Footer Placeholder 6"/>
          <p:cNvSpPr txBox="1">
            <a:spLocks noChangeArrowheads="1"/>
          </p:cNvSpPr>
          <p:nvPr/>
        </p:nvSpPr>
        <p:spPr bwMode="auto">
          <a:xfrm>
            <a:off x="0" y="9440863"/>
            <a:ext cx="294957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eaLnBrk="1" hangingPunct="1"/>
            <a:endParaRPr lang="en-US" altLang="hu-HU" sz="1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5365" name="Header Placeholder 7"/>
          <p:cNvSpPr txBox="1">
            <a:spLocks noChangeArrowheads="1"/>
          </p:cNvSpPr>
          <p:nvPr/>
        </p:nvSpPr>
        <p:spPr bwMode="auto">
          <a:xfrm>
            <a:off x="0" y="0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hu-HU" sz="120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altLang="hu-HU" smtClean="0"/>
          </a:p>
        </p:txBody>
      </p:sp>
      <p:sp>
        <p:nvSpPr>
          <p:cNvPr id="17412" name="Footer Placeholder 6"/>
          <p:cNvSpPr txBox="1">
            <a:spLocks noChangeArrowheads="1"/>
          </p:cNvSpPr>
          <p:nvPr/>
        </p:nvSpPr>
        <p:spPr bwMode="auto">
          <a:xfrm>
            <a:off x="0" y="9440863"/>
            <a:ext cx="294957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eaLnBrk="1" hangingPunct="1"/>
            <a:endParaRPr lang="en-US" altLang="hu-HU" sz="1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7413" name="Header Placeholder 7"/>
          <p:cNvSpPr txBox="1">
            <a:spLocks noChangeArrowheads="1"/>
          </p:cNvSpPr>
          <p:nvPr/>
        </p:nvSpPr>
        <p:spPr bwMode="auto">
          <a:xfrm>
            <a:off x="0" y="0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hu-HU" sz="120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8">
            <a:extLst>
              <a:ext uri="{FF2B5EF4-FFF2-40B4-BE49-F238E27FC236}">
                <a16:creationId xmlns:a16="http://schemas.microsoft.com/office/drawing/2014/main" xmlns="" id="{4019DEA0-4D2A-4947-B991-94AA243D866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3500" y="6451600"/>
            <a:ext cx="15763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hu-HU" altLang="hu-HU" sz="800" b="1" noProof="1">
                <a:solidFill>
                  <a:srgbClr val="376092"/>
                </a:solidFill>
                <a:cs typeface="Segoe UI" panose="020B0502040204020203" pitchFamily="34" charset="0"/>
              </a:rPr>
              <a:t>Készítette / Made by:</a:t>
            </a:r>
          </a:p>
          <a:p>
            <a:pPr eaLnBrk="1" hangingPunct="1">
              <a:defRPr/>
            </a:pPr>
            <a:r>
              <a:rPr lang="hu-HU" altLang="hu-HU" sz="800" noProof="1">
                <a:solidFill>
                  <a:srgbClr val="0070C0"/>
                </a:solidFill>
                <a:cs typeface="Segoe UI" panose="020B0502040204020203" pitchFamily="34" charset="0"/>
              </a:rPr>
              <a:t>…………………………..</a:t>
            </a:r>
          </a:p>
        </p:txBody>
      </p:sp>
      <p:sp>
        <p:nvSpPr>
          <p:cNvPr id="3" name="TextBox 49">
            <a:extLst>
              <a:ext uri="{FF2B5EF4-FFF2-40B4-BE49-F238E27FC236}">
                <a16:creationId xmlns:a16="http://schemas.microsoft.com/office/drawing/2014/main" xmlns="" id="{4EB4AE6E-81C5-4D0B-9D9F-581E416D29B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639888" y="6448425"/>
            <a:ext cx="157638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hu-HU" altLang="hu-HU" sz="800" b="1" noProof="1">
                <a:solidFill>
                  <a:srgbClr val="376092"/>
                </a:solidFill>
                <a:cs typeface="Segoe UI" panose="020B0502040204020203" pitchFamily="34" charset="0"/>
              </a:rPr>
              <a:t>Jóváhagyta / Approved by:</a:t>
            </a:r>
          </a:p>
          <a:p>
            <a:pPr eaLnBrk="1" hangingPunct="1">
              <a:defRPr/>
            </a:pPr>
            <a:r>
              <a:rPr lang="hu-HU" altLang="hu-HU" sz="800" noProof="1">
                <a:solidFill>
                  <a:srgbClr val="0070C0"/>
                </a:solidFill>
                <a:cs typeface="Segoe UI" panose="020B0502040204020203" pitchFamily="34" charset="0"/>
              </a:rPr>
              <a:t>…………………………..</a:t>
            </a:r>
          </a:p>
        </p:txBody>
      </p:sp>
      <p:sp>
        <p:nvSpPr>
          <p:cNvPr id="4" name="TextBox 50">
            <a:extLst>
              <a:ext uri="{FF2B5EF4-FFF2-40B4-BE49-F238E27FC236}">
                <a16:creationId xmlns:a16="http://schemas.microsoft.com/office/drawing/2014/main" xmlns="" id="{01D360B2-DB1C-4B5A-9256-3B0D47E3B46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225800" y="6448425"/>
            <a:ext cx="157638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hu-HU" altLang="hu-HU" sz="800" b="1" noProof="1">
                <a:solidFill>
                  <a:srgbClr val="376092"/>
                </a:solidFill>
                <a:cs typeface="Segoe UI" panose="020B0502040204020203" pitchFamily="34" charset="0"/>
              </a:rPr>
              <a:t>Kiadva / Released :</a:t>
            </a:r>
          </a:p>
          <a:p>
            <a:pPr eaLnBrk="1" hangingPunct="1">
              <a:defRPr/>
            </a:pPr>
            <a:r>
              <a:rPr lang="hu-HU" altLang="hu-HU" sz="800" noProof="1">
                <a:solidFill>
                  <a:srgbClr val="0070C0"/>
                </a:solidFill>
                <a:cs typeface="Segoe UI" panose="020B0502040204020203" pitchFamily="34" charset="0"/>
              </a:rPr>
              <a:t>…………………………..</a:t>
            </a:r>
          </a:p>
        </p:txBody>
      </p:sp>
      <p:cxnSp>
        <p:nvCxnSpPr>
          <p:cNvPr id="5" name="Straight Connector 51">
            <a:extLst>
              <a:ext uri="{FF2B5EF4-FFF2-40B4-BE49-F238E27FC236}">
                <a16:creationId xmlns:a16="http://schemas.microsoft.com/office/drawing/2014/main" xmlns="" id="{50D27F31-EE26-4005-A766-28F338843CAF}"/>
              </a:ext>
            </a:extLst>
          </p:cNvPr>
          <p:cNvCxnSpPr/>
          <p:nvPr userDrawn="1"/>
        </p:nvCxnSpPr>
        <p:spPr>
          <a:xfrm>
            <a:off x="1647825" y="6445250"/>
            <a:ext cx="0" cy="34607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2">
            <a:extLst>
              <a:ext uri="{FF2B5EF4-FFF2-40B4-BE49-F238E27FC236}">
                <a16:creationId xmlns:a16="http://schemas.microsoft.com/office/drawing/2014/main" xmlns="" id="{3307DD90-DFC7-414A-BEB3-BDD99A408F56}"/>
              </a:ext>
            </a:extLst>
          </p:cNvPr>
          <p:cNvCxnSpPr/>
          <p:nvPr userDrawn="1"/>
        </p:nvCxnSpPr>
        <p:spPr>
          <a:xfrm flipH="1">
            <a:off x="63500" y="6442075"/>
            <a:ext cx="97790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53">
            <a:extLst>
              <a:ext uri="{FF2B5EF4-FFF2-40B4-BE49-F238E27FC236}">
                <a16:creationId xmlns:a16="http://schemas.microsoft.com/office/drawing/2014/main" xmlns="" id="{DBEB84FB-09FF-49B7-9204-207E93E03B11}"/>
              </a:ext>
            </a:extLst>
          </p:cNvPr>
          <p:cNvCxnSpPr/>
          <p:nvPr userDrawn="1"/>
        </p:nvCxnSpPr>
        <p:spPr>
          <a:xfrm>
            <a:off x="3224213" y="6448425"/>
            <a:ext cx="0" cy="34607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54">
            <a:extLst>
              <a:ext uri="{FF2B5EF4-FFF2-40B4-BE49-F238E27FC236}">
                <a16:creationId xmlns:a16="http://schemas.microsoft.com/office/drawing/2014/main" xmlns="" id="{A0C2976C-CA29-45C3-97FE-5F62C5CE162D}"/>
              </a:ext>
            </a:extLst>
          </p:cNvPr>
          <p:cNvCxnSpPr/>
          <p:nvPr userDrawn="1"/>
        </p:nvCxnSpPr>
        <p:spPr>
          <a:xfrm>
            <a:off x="4797425" y="6448425"/>
            <a:ext cx="0" cy="34607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Rectangle 55">
            <a:extLst>
              <a:ext uri="{FF2B5EF4-FFF2-40B4-BE49-F238E27FC236}">
                <a16:creationId xmlns:a16="http://schemas.microsoft.com/office/drawing/2014/main" xmlns="" id="{B40F0537-FEC4-4DED-8D8C-EA3B7780FA90}"/>
              </a:ext>
            </a:extLst>
          </p:cNvPr>
          <p:cNvSpPr/>
          <p:nvPr userDrawn="1"/>
        </p:nvSpPr>
        <p:spPr>
          <a:xfrm>
            <a:off x="4792663" y="6497638"/>
            <a:ext cx="5113337" cy="214312"/>
          </a:xfrm>
          <a:prstGeom prst="rect">
            <a:avLst/>
          </a:prstGeom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hu-HU" altLang="hu-HU" sz="800">
                <a:latin typeface="Segoe UI" panose="020B0502040204020203" pitchFamily="34" charset="0"/>
                <a:cs typeface="Segoe UI" panose="020B0502040204020203" pitchFamily="34" charset="0"/>
              </a:rPr>
              <a:t>Minden kinyomtatott dokumentum nem ellenőrzött példány, kivétel, ami azonosítva lett a felelős kiadó által.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ctrTitle"/>
          </p:nvPr>
        </p:nvSpPr>
        <p:spPr>
          <a:xfrm>
            <a:off x="742950" y="2130423"/>
            <a:ext cx="8420100" cy="147002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>
            <a:lvl1pPr marL="0" marR="0" lvl="0" indent="0" algn="ctr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lang="en-US" b="0" i="0" u="none" strike="noStrike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Subtitle 2"/>
          <p:cNvSpPr txBox="1">
            <a:spLocks noGrp="1"/>
          </p:cNvSpPr>
          <p:nvPr>
            <p:ph type="subTitle" idx="1"/>
          </p:nvPr>
        </p:nvSpPr>
        <p:spPr>
          <a:xfrm>
            <a:off x="1485900" y="3886201"/>
            <a:ext cx="6934200" cy="175260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>
            <a:lvl1pPr marL="0" marR="0" lvl="0" indent="0" algn="ctr" fontAlgn="auto" hangingPunct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  <a:tabLst/>
              <a:defRPr lang="en-US" sz="3200" b="0" i="0" u="none" strike="noStrike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lang="hu-HU"/>
          </a:p>
        </p:txBody>
      </p:sp>
    </p:spTree>
  </p:cSld>
  <p:clrMapOvr>
    <a:masterClrMapping/>
  </p:clrMapOvr>
  <p:transition spd="slow"/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F2071D3-7670-416E-87C0-7139E891D438}"/>
              </a:ext>
            </a:extLst>
          </p:cNvPr>
          <p:cNvSpPr txBox="1"/>
          <p:nvPr userDrawn="1"/>
        </p:nvSpPr>
        <p:spPr>
          <a:xfrm>
            <a:off x="1647825" y="131763"/>
            <a:ext cx="6951663" cy="338137"/>
          </a:xfrm>
          <a:prstGeom prst="rect">
            <a:avLst/>
          </a:prstGeom>
          <a:noFill/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hu-HU" altLang="hu-HU" sz="1600" b="1">
                <a:solidFill>
                  <a:srgbClr val="376092"/>
                </a:solidFill>
                <a:latin typeface="Arial" panose="020B0604020202020204" pitchFamily="34" charset="0"/>
                <a:cs typeface="Segoe UI" panose="020B0502040204020203" pitchFamily="34" charset="0"/>
              </a:rPr>
              <a:t>Műveleti utasítás / Work instruction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3E07005-2220-42C7-A8B1-F3EF7D5B400F}"/>
              </a:ext>
            </a:extLst>
          </p:cNvPr>
          <p:cNvSpPr txBox="1"/>
          <p:nvPr userDrawn="1"/>
        </p:nvSpPr>
        <p:spPr>
          <a:xfrm>
            <a:off x="8653463" y="65088"/>
            <a:ext cx="1143000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/>
            <a:r>
              <a:rPr lang="hu-HU" altLang="hu-HU" sz="800" b="1">
                <a:cs typeface="Segoe UI" pitchFamily="34" charset="0"/>
              </a:rPr>
              <a:t>ZF-ENG-0</a:t>
            </a:r>
            <a:r>
              <a:rPr lang="en-US" altLang="hu-HU" sz="800" b="1">
                <a:cs typeface="Segoe UI" pitchFamily="34" charset="0"/>
              </a:rPr>
              <a:t>21</a:t>
            </a:r>
            <a:endParaRPr lang="hu-HU" altLang="hu-HU" sz="800" b="1">
              <a:cs typeface="Segoe UI" pitchFamily="34" charset="0"/>
            </a:endParaRPr>
          </a:p>
          <a:p>
            <a:pPr algn="ctr" eaLnBrk="1" hangingPunct="1"/>
            <a:r>
              <a:rPr lang="hu-HU" altLang="hu-HU" sz="800">
                <a:cs typeface="Segoe UI" pitchFamily="34" charset="0"/>
              </a:rPr>
              <a:t>Verzió / Version :  0</a:t>
            </a:r>
            <a:r>
              <a:rPr lang="en-US" altLang="hu-HU" sz="800">
                <a:cs typeface="Segoe UI" pitchFamily="34" charset="0"/>
              </a:rPr>
              <a:t>4</a:t>
            </a:r>
            <a:r>
              <a:rPr lang="hu-HU" altLang="hu-HU" sz="800">
                <a:cs typeface="Segoe UI" pitchFamily="34" charset="0"/>
              </a:rPr>
              <a:t/>
            </a:r>
            <a:br>
              <a:rPr lang="hu-HU" altLang="hu-HU" sz="800">
                <a:cs typeface="Segoe UI" pitchFamily="34" charset="0"/>
              </a:rPr>
            </a:br>
            <a:r>
              <a:rPr lang="hu-HU" altLang="hu-HU" sz="800">
                <a:cs typeface="Segoe UI" pitchFamily="34" charset="0"/>
              </a:rPr>
              <a:t>Oldal :</a:t>
            </a:r>
            <a:r>
              <a:rPr lang="en-US" altLang="hu-HU" sz="800">
                <a:cs typeface="Segoe UI" pitchFamily="34" charset="0"/>
              </a:rPr>
              <a:t> </a:t>
            </a:r>
            <a:fld id="{4B721D7F-85A0-446A-A234-6CDF6F41710A}" type="slidenum">
              <a:rPr lang="en-US" altLang="hu-HU" sz="800">
                <a:cs typeface="Segoe UI" pitchFamily="34" charset="0"/>
              </a:rPr>
              <a:pPr algn="ctr" eaLnBrk="1" hangingPunct="1"/>
              <a:t>‹#›</a:t>
            </a:fld>
            <a:endParaRPr lang="hu-HU" altLang="hu-HU" sz="800">
              <a:cs typeface="Segoe UI" pitchFamily="34" charset="0"/>
            </a:endParaRPr>
          </a:p>
        </p:txBody>
      </p:sp>
      <p:sp>
        <p:nvSpPr>
          <p:cNvPr id="1028" name="TextBox 4">
            <a:extLst>
              <a:ext uri="{FF2B5EF4-FFF2-40B4-BE49-F238E27FC236}">
                <a16:creationId xmlns:a16="http://schemas.microsoft.com/office/drawing/2014/main" xmlns="" id="{4844A16C-DE39-41B8-9718-2415B2666BF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3500" y="555625"/>
            <a:ext cx="157638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hu-HU" altLang="hu-HU" sz="800" b="1" noProof="1">
                <a:solidFill>
                  <a:srgbClr val="376092"/>
                </a:solidFill>
                <a:cs typeface="Segoe UI" panose="020B0502040204020203" pitchFamily="34" charset="0"/>
              </a:rPr>
              <a:t>Munkahely / Workplace:</a:t>
            </a:r>
          </a:p>
          <a:p>
            <a:pPr eaLnBrk="1" hangingPunct="1">
              <a:defRPr/>
            </a:pPr>
            <a:r>
              <a:rPr lang="hu-HU" altLang="hu-HU" sz="800" noProof="1">
                <a:solidFill>
                  <a:srgbClr val="0070C0"/>
                </a:solidFill>
                <a:cs typeface="Segoe UI" panose="020B0502040204020203" pitchFamily="34" charset="0"/>
              </a:rPr>
              <a:t>X86 Assembly Line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C605173-0A55-40E3-A05B-E0D6934C1130}"/>
              </a:ext>
            </a:extLst>
          </p:cNvPr>
          <p:cNvSpPr txBox="1"/>
          <p:nvPr userDrawn="1"/>
        </p:nvSpPr>
        <p:spPr>
          <a:xfrm>
            <a:off x="1647825" y="560388"/>
            <a:ext cx="1573213" cy="338137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hu-HU" altLang="hu-HU" sz="800" b="1" noProof="1">
                <a:solidFill>
                  <a:srgbClr val="376092"/>
                </a:solidFill>
                <a:latin typeface="Arial" panose="020B0604020202020204" pitchFamily="34" charset="0"/>
                <a:cs typeface="Segoe UI" panose="020B0502040204020203" pitchFamily="34" charset="0"/>
              </a:rPr>
              <a:t>Vevő / Customer:</a:t>
            </a:r>
            <a:r>
              <a:rPr lang="hu-HU" altLang="hu-HU" sz="800" b="1" noProof="1">
                <a:solidFill>
                  <a:srgbClr val="0070C0"/>
                </a:solidFill>
                <a:latin typeface="Arial" panose="020B0604020202020204" pitchFamily="34" charset="0"/>
                <a:cs typeface="Segoe UI" panose="020B0502040204020203" pitchFamily="34" charset="0"/>
              </a:rPr>
              <a:t/>
            </a:r>
            <a:br>
              <a:rPr lang="hu-HU" altLang="hu-HU" sz="800" b="1" noProof="1">
                <a:solidFill>
                  <a:srgbClr val="0070C0"/>
                </a:solidFill>
                <a:latin typeface="Arial" panose="020B0604020202020204" pitchFamily="34" charset="0"/>
                <a:cs typeface="Segoe UI" panose="020B0502040204020203" pitchFamily="34" charset="0"/>
              </a:rPr>
            </a:br>
            <a:r>
              <a:rPr lang="hu-HU" altLang="hu-HU" sz="800" b="1" noProof="1">
                <a:solidFill>
                  <a:srgbClr val="0070C0"/>
                </a:solidFill>
                <a:latin typeface="Arial" panose="020B0604020202020204" pitchFamily="34" charset="0"/>
                <a:cs typeface="Segoe UI" panose="020B0502040204020203" pitchFamily="34" charset="0"/>
              </a:rPr>
              <a:t>Lenovo</a:t>
            </a:r>
          </a:p>
        </p:txBody>
      </p:sp>
      <p:sp>
        <p:nvSpPr>
          <p:cNvPr id="1030" name="TextBox 6">
            <a:extLst>
              <a:ext uri="{FF2B5EF4-FFF2-40B4-BE49-F238E27FC236}">
                <a16:creationId xmlns:a16="http://schemas.microsoft.com/office/drawing/2014/main" xmlns="" id="{7C94ABB9-2E34-4F72-8DC7-B60ABE0EC77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224213" y="549275"/>
            <a:ext cx="157321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hu-HU" altLang="hu-HU" sz="800" b="1" noProof="1">
                <a:solidFill>
                  <a:srgbClr val="376092"/>
                </a:solidFill>
                <a:cs typeface="Segoe UI" panose="020B0502040204020203" pitchFamily="34" charset="0"/>
              </a:rPr>
              <a:t>Termék / Product:</a:t>
            </a:r>
          </a:p>
          <a:p>
            <a:pPr eaLnBrk="1" hangingPunct="1">
              <a:defRPr/>
            </a:pPr>
            <a:r>
              <a:rPr lang="hu-HU" altLang="hu-HU" sz="800" noProof="1">
                <a:solidFill>
                  <a:srgbClr val="0070C0"/>
                </a:solidFill>
                <a:cs typeface="Segoe UI" panose="020B0502040204020203" pitchFamily="34" charset="0"/>
              </a:rPr>
              <a:t>Server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2EE333E-E443-4641-867C-AF8ACD2F5351}"/>
              </a:ext>
            </a:extLst>
          </p:cNvPr>
          <p:cNvSpPr txBox="1"/>
          <p:nvPr userDrawn="1"/>
        </p:nvSpPr>
        <p:spPr>
          <a:xfrm>
            <a:off x="6373813" y="547688"/>
            <a:ext cx="2232025" cy="20002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hu-HU" altLang="hu-HU" sz="700" b="1">
                <a:solidFill>
                  <a:srgbClr val="376092"/>
                </a:solidFill>
                <a:latin typeface="Arial" panose="020B0604020202020204" pitchFamily="34" charset="0"/>
                <a:cs typeface="Segoe UI" panose="020B0502040204020203" pitchFamily="34" charset="0"/>
              </a:rPr>
              <a:t>TQC</a:t>
            </a:r>
            <a:r>
              <a:rPr lang="en-US" altLang="hu-HU" sz="700" b="1">
                <a:solidFill>
                  <a:srgbClr val="376092"/>
                </a:solidFill>
                <a:latin typeface="Arial" panose="020B0604020202020204" pitchFamily="34" charset="0"/>
                <a:cs typeface="Segoe UI" panose="020B0502040204020203" pitchFamily="34" charset="0"/>
              </a:rPr>
              <a:t>      </a:t>
            </a:r>
            <a:r>
              <a:rPr lang="hu-HU" altLang="hu-HU" sz="700" b="1">
                <a:solidFill>
                  <a:srgbClr val="376092"/>
                </a:solidFill>
                <a:latin typeface="Arial" panose="020B0604020202020204" pitchFamily="34" charset="0"/>
                <a:cs typeface="Segoe UI" panose="020B0502040204020203" pitchFamily="34" charset="0"/>
              </a:rPr>
              <a:t>Ellenőrzés</a:t>
            </a:r>
            <a:r>
              <a:rPr lang="en-US" altLang="hu-HU" sz="700" b="1">
                <a:solidFill>
                  <a:srgbClr val="376092"/>
                </a:solidFill>
                <a:latin typeface="Arial" panose="020B0604020202020204" pitchFamily="34" charset="0"/>
                <a:cs typeface="Segoe UI" panose="020B0502040204020203" pitchFamily="34" charset="0"/>
              </a:rPr>
              <a:t> / Check    </a:t>
            </a:r>
            <a:r>
              <a:rPr lang="hu-HU" altLang="hu-HU" sz="700" b="1">
                <a:solidFill>
                  <a:srgbClr val="376092"/>
                </a:solidFill>
                <a:latin typeface="Arial" panose="020B0604020202020204" pitchFamily="34" charset="0"/>
                <a:cs typeface="Segoe UI" panose="020B0502040204020203" pitchFamily="34" charset="0"/>
              </a:rPr>
              <a:t>Művelet</a:t>
            </a:r>
            <a:r>
              <a:rPr lang="en-US" altLang="hu-HU" sz="700" b="1">
                <a:solidFill>
                  <a:srgbClr val="376092"/>
                </a:solidFill>
                <a:latin typeface="Arial" panose="020B0604020202020204" pitchFamily="34" charset="0"/>
                <a:cs typeface="Segoe UI" panose="020B0502040204020203" pitchFamily="34" charset="0"/>
              </a:rPr>
              <a:t> / Action</a:t>
            </a:r>
            <a:endParaRPr lang="hu-HU" altLang="hu-HU" sz="700" b="1">
              <a:solidFill>
                <a:srgbClr val="376092"/>
              </a:solidFill>
              <a:latin typeface="Arial" panose="020B0604020202020204" pitchFamily="34" charset="0"/>
              <a:cs typeface="Segoe UI" panose="020B0502040204020203" pitchFamily="34" charset="0"/>
            </a:endParaRPr>
          </a:p>
        </p:txBody>
      </p:sp>
      <p:sp>
        <p:nvSpPr>
          <p:cNvPr id="1032" name="TextBox 8">
            <a:extLst>
              <a:ext uri="{FF2B5EF4-FFF2-40B4-BE49-F238E27FC236}">
                <a16:creationId xmlns:a16="http://schemas.microsoft.com/office/drawing/2014/main" xmlns="" id="{7B9CDA56-9512-40CA-8005-29371CAEA51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802188" y="550863"/>
            <a:ext cx="15716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hu-HU" altLang="hu-HU" sz="800" b="1">
                <a:solidFill>
                  <a:srgbClr val="376092"/>
                </a:solidFill>
                <a:cs typeface="Segoe UI" panose="020B0502040204020203" pitchFamily="34" charset="0"/>
              </a:rPr>
              <a:t>Típus / Type:</a:t>
            </a:r>
          </a:p>
          <a:p>
            <a:pPr eaLnBrk="1" hangingPunct="1">
              <a:defRPr/>
            </a:pPr>
            <a:r>
              <a:rPr lang="hu-HU" altLang="hu-HU" sz="800">
                <a:solidFill>
                  <a:srgbClr val="0070C0"/>
                </a:solidFill>
                <a:cs typeface="Segoe UI" panose="020B0502040204020203" pitchFamily="34" charset="0"/>
              </a:rPr>
              <a:t>X86 – XinYi – MT:5462</a:t>
            </a:r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xmlns="" id="{63F7041B-A0C8-47D9-9974-26DE4341877E}"/>
              </a:ext>
            </a:extLst>
          </p:cNvPr>
          <p:cNvSpPr/>
          <p:nvPr userDrawn="1"/>
        </p:nvSpPr>
        <p:spPr>
          <a:xfrm>
            <a:off x="6559550" y="719138"/>
            <a:ext cx="144463" cy="144462"/>
          </a:xfrm>
          <a:prstGeom prst="triangl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xmlns="" id="{C134B745-993E-4741-9B1F-7EC97B6FF1CF}"/>
              </a:ext>
            </a:extLst>
          </p:cNvPr>
          <p:cNvSpPr/>
          <p:nvPr userDrawn="1"/>
        </p:nvSpPr>
        <p:spPr>
          <a:xfrm>
            <a:off x="7275513" y="712788"/>
            <a:ext cx="144462" cy="144462"/>
          </a:xfrm>
          <a:prstGeom prst="ellipse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2D11C3CF-0BFE-4FD3-9158-8D1E4C07C84F}"/>
              </a:ext>
            </a:extLst>
          </p:cNvPr>
          <p:cNvSpPr/>
          <p:nvPr userDrawn="1"/>
        </p:nvSpPr>
        <p:spPr>
          <a:xfrm>
            <a:off x="8016875" y="712788"/>
            <a:ext cx="144463" cy="144462"/>
          </a:xfrm>
          <a:prstGeom prst="rect">
            <a:avLst/>
          </a:prstGeom>
          <a:solidFill>
            <a:srgbClr val="FFFF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6D123384-2B5C-4606-80E3-F82A29BF780D}"/>
              </a:ext>
            </a:extLst>
          </p:cNvPr>
          <p:cNvSpPr/>
          <p:nvPr userDrawn="1"/>
        </p:nvSpPr>
        <p:spPr>
          <a:xfrm>
            <a:off x="63500" y="58738"/>
            <a:ext cx="9779000" cy="6740525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xmlns="" id="{42C44DB4-E9E3-4CA7-994C-A0796F9BE7CC}"/>
              </a:ext>
            </a:extLst>
          </p:cNvPr>
          <p:cNvCxnSpPr/>
          <p:nvPr userDrawn="1"/>
        </p:nvCxnSpPr>
        <p:spPr>
          <a:xfrm flipH="1">
            <a:off x="63500" y="546100"/>
            <a:ext cx="97790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xmlns="" id="{B2BB9C86-56AA-4228-8DC7-6110ABDC5077}"/>
              </a:ext>
            </a:extLst>
          </p:cNvPr>
          <p:cNvCxnSpPr/>
          <p:nvPr userDrawn="1"/>
        </p:nvCxnSpPr>
        <p:spPr>
          <a:xfrm>
            <a:off x="1639888" y="65088"/>
            <a:ext cx="0" cy="48101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xmlns="" id="{22B954C1-1DD7-4F36-B1C6-DED686AEA35C}"/>
              </a:ext>
            </a:extLst>
          </p:cNvPr>
          <p:cNvCxnSpPr/>
          <p:nvPr userDrawn="1"/>
        </p:nvCxnSpPr>
        <p:spPr>
          <a:xfrm>
            <a:off x="8609013" y="58738"/>
            <a:ext cx="0" cy="48101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xmlns="" id="{29ED474D-9FE2-47AA-9118-D29B655B4F88}"/>
              </a:ext>
            </a:extLst>
          </p:cNvPr>
          <p:cNvCxnSpPr/>
          <p:nvPr userDrawn="1"/>
        </p:nvCxnSpPr>
        <p:spPr>
          <a:xfrm flipH="1">
            <a:off x="63500" y="895350"/>
            <a:ext cx="97790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xmlns="" id="{37C45C56-6D17-41AC-8B72-C6C0CBD28A59}"/>
              </a:ext>
            </a:extLst>
          </p:cNvPr>
          <p:cNvCxnSpPr/>
          <p:nvPr userDrawn="1"/>
        </p:nvCxnSpPr>
        <p:spPr>
          <a:xfrm>
            <a:off x="1639888" y="539750"/>
            <a:ext cx="0" cy="3556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xmlns="" id="{F0F881D7-592F-4BF9-8B14-A65565742AF5}"/>
              </a:ext>
            </a:extLst>
          </p:cNvPr>
          <p:cNvCxnSpPr/>
          <p:nvPr userDrawn="1"/>
        </p:nvCxnSpPr>
        <p:spPr>
          <a:xfrm>
            <a:off x="3221038" y="555625"/>
            <a:ext cx="0" cy="33972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xmlns="" id="{FD18C63A-773B-449E-91E3-F1717C8D08DF}"/>
              </a:ext>
            </a:extLst>
          </p:cNvPr>
          <p:cNvCxnSpPr/>
          <p:nvPr userDrawn="1"/>
        </p:nvCxnSpPr>
        <p:spPr>
          <a:xfrm>
            <a:off x="4799013" y="539750"/>
            <a:ext cx="0" cy="3556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xmlns="" id="{F3A0EFF6-FCB3-411B-A097-0EDBDB7B878C}"/>
              </a:ext>
            </a:extLst>
          </p:cNvPr>
          <p:cNvCxnSpPr/>
          <p:nvPr userDrawn="1"/>
        </p:nvCxnSpPr>
        <p:spPr>
          <a:xfrm>
            <a:off x="6376988" y="539750"/>
            <a:ext cx="0" cy="3556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45" name="TextBox 37">
            <a:extLst>
              <a:ext uri="{FF2B5EF4-FFF2-40B4-BE49-F238E27FC236}">
                <a16:creationId xmlns:a16="http://schemas.microsoft.com/office/drawing/2014/main" xmlns="" id="{1570390D-030C-47DB-AC4C-AD900FCA6ED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624888" y="547688"/>
            <a:ext cx="1217612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hu-HU" sz="800" b="1">
                <a:solidFill>
                  <a:srgbClr val="376092"/>
                </a:solidFill>
                <a:cs typeface="Segoe UI" panose="020B0502040204020203" pitchFamily="34" charset="0"/>
              </a:rPr>
              <a:t>Verzió / Version</a:t>
            </a:r>
            <a:r>
              <a:rPr lang="hu-HU" altLang="hu-HU" sz="800" b="1">
                <a:solidFill>
                  <a:srgbClr val="376092"/>
                </a:solidFill>
                <a:cs typeface="Segoe UI" panose="020B0502040204020203" pitchFamily="34" charset="0"/>
              </a:rPr>
              <a:t>:</a:t>
            </a:r>
          </a:p>
          <a:p>
            <a:pPr eaLnBrk="1" hangingPunct="1">
              <a:defRPr/>
            </a:pPr>
            <a:r>
              <a:rPr lang="hu-HU" altLang="hu-HU" sz="800">
                <a:solidFill>
                  <a:srgbClr val="0070C0"/>
                </a:solidFill>
                <a:cs typeface="Segoe UI" panose="020B0502040204020203" pitchFamily="34" charset="0"/>
              </a:rPr>
              <a:t>02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xmlns="" id="{D567BA4D-9FCA-4516-936E-D5D13AFCAB21}"/>
              </a:ext>
            </a:extLst>
          </p:cNvPr>
          <p:cNvCxnSpPr/>
          <p:nvPr userDrawn="1"/>
        </p:nvCxnSpPr>
        <p:spPr>
          <a:xfrm>
            <a:off x="8609013" y="538163"/>
            <a:ext cx="0" cy="34925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47" name="TextBox 23">
            <a:extLst>
              <a:ext uri="{FF2B5EF4-FFF2-40B4-BE49-F238E27FC236}">
                <a16:creationId xmlns:a16="http://schemas.microsoft.com/office/drawing/2014/main" xmlns="" id="{CC52E1A3-6B71-4ED9-B804-DB773FAA0A7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3500" y="6451600"/>
            <a:ext cx="15763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hu-HU" altLang="hu-HU" sz="800" b="1" noProof="1">
                <a:solidFill>
                  <a:srgbClr val="376092"/>
                </a:solidFill>
                <a:cs typeface="Segoe UI" panose="020B0502040204020203" pitchFamily="34" charset="0"/>
              </a:rPr>
              <a:t>Készítette / Made by:</a:t>
            </a:r>
          </a:p>
          <a:p>
            <a:pPr eaLnBrk="1" hangingPunct="1">
              <a:defRPr/>
            </a:pPr>
            <a:r>
              <a:rPr lang="hu-HU" altLang="hu-HU" sz="800" noProof="1">
                <a:solidFill>
                  <a:srgbClr val="0070C0"/>
                </a:solidFill>
                <a:cs typeface="Segoe UI" panose="020B0502040204020203" pitchFamily="34" charset="0"/>
              </a:rPr>
              <a:t>Mike Gabriella…..</a:t>
            </a:r>
          </a:p>
        </p:txBody>
      </p:sp>
      <p:sp>
        <p:nvSpPr>
          <p:cNvPr id="1048" name="TextBox 25">
            <a:extLst>
              <a:ext uri="{FF2B5EF4-FFF2-40B4-BE49-F238E27FC236}">
                <a16:creationId xmlns:a16="http://schemas.microsoft.com/office/drawing/2014/main" xmlns="" id="{A9A0F29D-1942-4D23-B462-C63DC9197C3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639888" y="6448425"/>
            <a:ext cx="157638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hu-HU" altLang="hu-HU" sz="800" b="1" noProof="1">
                <a:solidFill>
                  <a:srgbClr val="376092"/>
                </a:solidFill>
                <a:cs typeface="Segoe UI" panose="020B0502040204020203" pitchFamily="34" charset="0"/>
              </a:rPr>
              <a:t>Jóváhagyta / Approved by:</a:t>
            </a:r>
          </a:p>
          <a:p>
            <a:pPr eaLnBrk="1" hangingPunct="1">
              <a:defRPr/>
            </a:pPr>
            <a:r>
              <a:rPr lang="hu-HU" altLang="hu-HU" sz="800" noProof="1">
                <a:solidFill>
                  <a:srgbClr val="0070C0"/>
                </a:solidFill>
                <a:cs typeface="Segoe UI" panose="020B0502040204020203" pitchFamily="34" charset="0"/>
              </a:rPr>
              <a:t>Fekete Szabolcs…..</a:t>
            </a:r>
          </a:p>
        </p:txBody>
      </p:sp>
      <p:sp>
        <p:nvSpPr>
          <p:cNvPr id="1049" name="TextBox 30">
            <a:extLst>
              <a:ext uri="{FF2B5EF4-FFF2-40B4-BE49-F238E27FC236}">
                <a16:creationId xmlns:a16="http://schemas.microsoft.com/office/drawing/2014/main" xmlns="" id="{CFF6F5B0-DA56-4BA8-860E-85044DA8E10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225800" y="6448425"/>
            <a:ext cx="157638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hu-HU" altLang="hu-HU" sz="800" b="1" noProof="1">
                <a:solidFill>
                  <a:srgbClr val="376092"/>
                </a:solidFill>
                <a:cs typeface="Segoe UI" panose="020B0502040204020203" pitchFamily="34" charset="0"/>
              </a:rPr>
              <a:t>Kiadva / Released :</a:t>
            </a:r>
          </a:p>
          <a:p>
            <a:pPr eaLnBrk="1" hangingPunct="1">
              <a:defRPr/>
            </a:pPr>
            <a:r>
              <a:rPr lang="hu-HU" altLang="hu-HU" sz="800" noProof="1">
                <a:solidFill>
                  <a:srgbClr val="0070C0"/>
                </a:solidFill>
                <a:cs typeface="Segoe UI" panose="020B0502040204020203" pitchFamily="34" charset="0"/>
              </a:rPr>
              <a:t>2017.11.22.…………..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xmlns="" id="{6639EF0E-9215-4DD1-A055-62BE3A544238}"/>
              </a:ext>
            </a:extLst>
          </p:cNvPr>
          <p:cNvCxnSpPr/>
          <p:nvPr userDrawn="1"/>
        </p:nvCxnSpPr>
        <p:spPr>
          <a:xfrm flipH="1">
            <a:off x="63500" y="6442075"/>
            <a:ext cx="97790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2EE8397B-B10A-4A90-AC3E-FBD22451E072}"/>
              </a:ext>
            </a:extLst>
          </p:cNvPr>
          <p:cNvSpPr/>
          <p:nvPr userDrawn="1"/>
        </p:nvSpPr>
        <p:spPr>
          <a:xfrm>
            <a:off x="4792663" y="6497638"/>
            <a:ext cx="5113337" cy="214312"/>
          </a:xfrm>
          <a:prstGeom prst="rect">
            <a:avLst/>
          </a:prstGeom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hu-HU" altLang="hu-HU" sz="800">
                <a:latin typeface="Segoe UI" panose="020B0502040204020203" pitchFamily="34" charset="0"/>
                <a:cs typeface="Segoe UI" panose="020B0502040204020203" pitchFamily="34" charset="0"/>
              </a:rPr>
              <a:t>Minden kinyomtatott dokumentum nem ellenőrzött példány, kivétel, ami azonosítva lett a felelős kiadó által.</a:t>
            </a:r>
          </a:p>
        </p:txBody>
      </p:sp>
      <p:pic>
        <p:nvPicPr>
          <p:cNvPr id="1052" name="Picture 36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266700" y="69850"/>
            <a:ext cx="1030288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1" r:id="rId2"/>
    <p:sldLayoutId id="2147483663" r:id="rId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oup 123">
            <a:extLst>
              <a:ext uri="{FF2B5EF4-FFF2-40B4-BE49-F238E27FC236}">
                <a16:creationId xmlns:a16="http://schemas.microsoft.com/office/drawing/2014/main" xmlns="" id="{1705E125-EA03-45BF-B7BA-5D1EC19F3C63}"/>
              </a:ext>
            </a:extLst>
          </p:cNvPr>
          <p:cNvGraphicFramePr>
            <a:graphicFrameLocks noGrp="1"/>
          </p:cNvGraphicFramePr>
          <p:nvPr/>
        </p:nvGraphicFramePr>
        <p:xfrm>
          <a:off x="142875" y="939800"/>
          <a:ext cx="5070475" cy="771525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37771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69276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83090">
                <a:tc>
                  <a:txBody>
                    <a:bodyPr/>
                    <a:lstStyle/>
                    <a:p>
                      <a:pPr marL="0" marR="0" lvl="0" indent="0" algn="l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hu-HU" sz="1000" b="1" i="0" u="none" strike="noStrike" cap="none" baseline="0" dirty="0">
                          <a:solidFill>
                            <a:srgbClr val="000000"/>
                          </a:solidFill>
                          <a:latin typeface="Calibri" pitchFamily="34"/>
                        </a:rPr>
                        <a:t>No. </a:t>
                      </a:r>
                    </a:p>
                  </a:txBody>
                  <a:tcPr marL="91442" marR="91442" marT="45793" marB="45793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hu-HU" sz="1000" b="1" i="0" u="none" strike="noStrike" cap="none" baseline="0">
                          <a:solidFill>
                            <a:srgbClr val="000000"/>
                          </a:solidFill>
                          <a:latin typeface="Calibri" pitchFamily="34"/>
                        </a:rPr>
                        <a:t>Művelet</a:t>
                      </a:r>
                    </a:p>
                  </a:txBody>
                  <a:tcPr marL="91442" marR="91442" marT="45793" marB="45793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4218">
                <a:tc>
                  <a:txBody>
                    <a:bodyPr/>
                    <a:lstStyle/>
                    <a:p>
                      <a:pPr marL="0" marR="0" lvl="0" indent="0" algn="l" defTabSz="914400" rtl="0" fontAlgn="auto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hu-HU" sz="1000" b="1" i="0" u="none" strike="noStrike" cap="none" baseline="0" dirty="0">
                          <a:solidFill>
                            <a:srgbClr val="000000"/>
                          </a:solidFill>
                          <a:latin typeface="Calibri" pitchFamily="34"/>
                        </a:rPr>
                        <a:t>1.</a:t>
                      </a:r>
                      <a:endParaRPr lang="en-US" sz="1000" b="1" i="0" u="none" strike="noStrike" cap="none" baseline="0" dirty="0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91442" marR="91442" marT="45793" marB="45793">
                    <a:lnL w="952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fontAlgn="auto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hu-HU" sz="1000" b="1" i="0" u="none" strike="noStrike" cap="none" baseline="0" dirty="0">
                          <a:solidFill>
                            <a:srgbClr val="000000"/>
                          </a:solidFill>
                          <a:latin typeface="Calibri" pitchFamily="34"/>
                        </a:rPr>
                        <a:t>Végezze el a kozmetikai ellenőrzést az alábbiak szerint:</a:t>
                      </a:r>
                      <a:endParaRPr lang="hu-HU" sz="1000" b="1" i="0" u="none" strike="noStrike" cap="none" baseline="0" dirty="0">
                        <a:solidFill>
                          <a:srgbClr val="FF0000"/>
                        </a:solidFill>
                        <a:latin typeface="Calibri" pitchFamily="34"/>
                      </a:endParaRPr>
                    </a:p>
                  </a:txBody>
                  <a:tcPr marL="91442" marR="91442" marT="45793" marB="45793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44218">
                <a:tc>
                  <a:txBody>
                    <a:bodyPr/>
                    <a:lstStyle/>
                    <a:p>
                      <a:pPr marL="0" marR="0" lvl="0" indent="0" algn="l" defTabSz="914400" rtl="0" fontAlgn="auto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hu-HU" sz="1000" b="1" i="0" u="none" strike="noStrike" cap="none" baseline="0" dirty="0">
                          <a:solidFill>
                            <a:srgbClr val="000000"/>
                          </a:solidFill>
                          <a:latin typeface="Calibri" pitchFamily="34"/>
                        </a:rPr>
                        <a:t>2.</a:t>
                      </a:r>
                      <a:endParaRPr lang="en-US" sz="1000" b="1" i="0" u="none" strike="noStrike" cap="none" baseline="0" dirty="0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91442" marR="91442" marT="45793" marB="45793">
                    <a:lnL w="952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000" b="1" i="0" u="none" strike="noStrike" cap="none" baseline="0" dirty="0">
                          <a:solidFill>
                            <a:srgbClr val="000000"/>
                          </a:solidFill>
                          <a:latin typeface="Calibri" pitchFamily="34"/>
                        </a:rPr>
                        <a:t>Ha hibát talál, akkor rakja a terméket a kozmetikai hibás termékek polcra.</a:t>
                      </a:r>
                      <a:endParaRPr lang="hu-HU" sz="1000" b="1" i="0" u="none" strike="noStrike" cap="none" baseline="0" dirty="0">
                        <a:solidFill>
                          <a:srgbClr val="FF0000"/>
                        </a:solidFill>
                        <a:latin typeface="Calibri" pitchFamily="34"/>
                      </a:endParaRPr>
                    </a:p>
                  </a:txBody>
                  <a:tcPr marL="91442" marR="91442" marT="45793" marB="45793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6161" name="Oval 24"/>
          <p:cNvSpPr>
            <a:spLocks/>
          </p:cNvSpPr>
          <p:nvPr/>
        </p:nvSpPr>
        <p:spPr bwMode="auto">
          <a:xfrm>
            <a:off x="347663" y="1266825"/>
            <a:ext cx="150812" cy="131763"/>
          </a:xfrm>
          <a:custGeom>
            <a:avLst/>
            <a:gdLst>
              <a:gd name="T0" fmla="*/ 75443 w 150811"/>
              <a:gd name="T1" fmla="*/ 0 h 131765"/>
              <a:gd name="T2" fmla="*/ 150848 w 150811"/>
              <a:gd name="T3" fmla="*/ 65846 h 131765"/>
              <a:gd name="T4" fmla="*/ 75443 w 150811"/>
              <a:gd name="T5" fmla="*/ 131691 h 131765"/>
              <a:gd name="T6" fmla="*/ 0 w 150811"/>
              <a:gd name="T7" fmla="*/ 65846 h 131765"/>
              <a:gd name="T8" fmla="*/ 22086 w 150811"/>
              <a:gd name="T9" fmla="*/ 19297 h 131765"/>
              <a:gd name="T10" fmla="*/ 22086 w 150811"/>
              <a:gd name="T11" fmla="*/ 112394 h 131765"/>
              <a:gd name="T12" fmla="*/ 128762 w 150811"/>
              <a:gd name="T13" fmla="*/ 112394 h 131765"/>
              <a:gd name="T14" fmla="*/ 128762 w 150811"/>
              <a:gd name="T15" fmla="*/ 19297 h 131765"/>
              <a:gd name="T16" fmla="*/ 17694720 60000 65536"/>
              <a:gd name="T17" fmla="*/ 0 60000 65536"/>
              <a:gd name="T18" fmla="*/ 5898240 60000 65536"/>
              <a:gd name="T19" fmla="*/ 11796480 60000 65536"/>
              <a:gd name="T20" fmla="*/ 17694720 60000 65536"/>
              <a:gd name="T21" fmla="*/ 5898240 60000 65536"/>
              <a:gd name="T22" fmla="*/ 5898240 60000 65536"/>
              <a:gd name="T23" fmla="*/ 17694720 60000 65536"/>
              <a:gd name="T24" fmla="*/ 22086 w 150811"/>
              <a:gd name="T25" fmla="*/ 19297 h 131765"/>
              <a:gd name="T26" fmla="*/ 128725 w 150811"/>
              <a:gd name="T27" fmla="*/ 112468 h 13176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50811" h="131765">
                <a:moveTo>
                  <a:pt x="0" y="65883"/>
                </a:moveTo>
                <a:lnTo>
                  <a:pt x="0" y="65883"/>
                </a:lnTo>
                <a:cubicBezTo>
                  <a:pt x="0" y="102269"/>
                  <a:pt x="33760" y="131766"/>
                  <a:pt x="75406" y="131766"/>
                </a:cubicBezTo>
                <a:cubicBezTo>
                  <a:pt x="117051" y="131766"/>
                  <a:pt x="150812" y="102269"/>
                  <a:pt x="150812" y="65883"/>
                </a:cubicBezTo>
                <a:cubicBezTo>
                  <a:pt x="150812" y="29496"/>
                  <a:pt x="117051" y="0"/>
                  <a:pt x="75406" y="0"/>
                </a:cubicBezTo>
                <a:cubicBezTo>
                  <a:pt x="33760" y="0"/>
                  <a:pt x="0" y="29496"/>
                  <a:pt x="0" y="65882"/>
                </a:cubicBezTo>
                <a:lnTo>
                  <a:pt x="0" y="65883"/>
                </a:lnTo>
                <a:close/>
              </a:path>
            </a:pathLst>
          </a:custGeom>
          <a:solidFill>
            <a:srgbClr val="3366FF"/>
          </a:solidFill>
          <a:ln w="9528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62" name="Oval 24"/>
          <p:cNvSpPr>
            <a:spLocks/>
          </p:cNvSpPr>
          <p:nvPr/>
        </p:nvSpPr>
        <p:spPr bwMode="auto">
          <a:xfrm>
            <a:off x="347663" y="1517650"/>
            <a:ext cx="150812" cy="131763"/>
          </a:xfrm>
          <a:custGeom>
            <a:avLst/>
            <a:gdLst>
              <a:gd name="T0" fmla="*/ 75443 w 150811"/>
              <a:gd name="T1" fmla="*/ 0 h 131765"/>
              <a:gd name="T2" fmla="*/ 150848 w 150811"/>
              <a:gd name="T3" fmla="*/ 65846 h 131765"/>
              <a:gd name="T4" fmla="*/ 75443 w 150811"/>
              <a:gd name="T5" fmla="*/ 131691 h 131765"/>
              <a:gd name="T6" fmla="*/ 0 w 150811"/>
              <a:gd name="T7" fmla="*/ 65846 h 131765"/>
              <a:gd name="T8" fmla="*/ 22086 w 150811"/>
              <a:gd name="T9" fmla="*/ 19297 h 131765"/>
              <a:gd name="T10" fmla="*/ 22086 w 150811"/>
              <a:gd name="T11" fmla="*/ 112394 h 131765"/>
              <a:gd name="T12" fmla="*/ 128762 w 150811"/>
              <a:gd name="T13" fmla="*/ 112394 h 131765"/>
              <a:gd name="T14" fmla="*/ 128762 w 150811"/>
              <a:gd name="T15" fmla="*/ 19297 h 131765"/>
              <a:gd name="T16" fmla="*/ 17694720 60000 65536"/>
              <a:gd name="T17" fmla="*/ 0 60000 65536"/>
              <a:gd name="T18" fmla="*/ 5898240 60000 65536"/>
              <a:gd name="T19" fmla="*/ 11796480 60000 65536"/>
              <a:gd name="T20" fmla="*/ 17694720 60000 65536"/>
              <a:gd name="T21" fmla="*/ 5898240 60000 65536"/>
              <a:gd name="T22" fmla="*/ 5898240 60000 65536"/>
              <a:gd name="T23" fmla="*/ 17694720 60000 65536"/>
              <a:gd name="T24" fmla="*/ 22086 w 150811"/>
              <a:gd name="T25" fmla="*/ 19297 h 131765"/>
              <a:gd name="T26" fmla="*/ 128725 w 150811"/>
              <a:gd name="T27" fmla="*/ 112468 h 13176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50811" h="131765">
                <a:moveTo>
                  <a:pt x="0" y="65883"/>
                </a:moveTo>
                <a:lnTo>
                  <a:pt x="0" y="65883"/>
                </a:lnTo>
                <a:cubicBezTo>
                  <a:pt x="0" y="102269"/>
                  <a:pt x="33760" y="131766"/>
                  <a:pt x="75406" y="131766"/>
                </a:cubicBezTo>
                <a:cubicBezTo>
                  <a:pt x="117051" y="131766"/>
                  <a:pt x="150812" y="102269"/>
                  <a:pt x="150812" y="65883"/>
                </a:cubicBezTo>
                <a:cubicBezTo>
                  <a:pt x="150812" y="29496"/>
                  <a:pt x="117051" y="0"/>
                  <a:pt x="75406" y="0"/>
                </a:cubicBezTo>
                <a:cubicBezTo>
                  <a:pt x="33760" y="0"/>
                  <a:pt x="0" y="29496"/>
                  <a:pt x="0" y="65882"/>
                </a:cubicBezTo>
                <a:lnTo>
                  <a:pt x="0" y="65883"/>
                </a:lnTo>
                <a:close/>
              </a:path>
            </a:pathLst>
          </a:custGeom>
          <a:solidFill>
            <a:srgbClr val="3366FF"/>
          </a:solidFill>
          <a:ln w="9528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6163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" y="4029075"/>
            <a:ext cx="8620125" cy="240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4" name="Picture 9"/>
          <p:cNvPicPr>
            <a:picLocks noChangeAspect="1"/>
          </p:cNvPicPr>
          <p:nvPr/>
        </p:nvPicPr>
        <p:blipFill>
          <a:blip r:embed="rId4"/>
          <a:srcRect l="3781" t="64297" r="77258" b="10487"/>
          <a:stretch>
            <a:fillRect/>
          </a:stretch>
        </p:blipFill>
        <p:spPr bwMode="auto">
          <a:xfrm>
            <a:off x="142875" y="1916113"/>
            <a:ext cx="21717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65" name="TextBox 6"/>
          <p:cNvSpPr txBox="1">
            <a:spLocks noChangeArrowheads="1"/>
          </p:cNvSpPr>
          <p:nvPr/>
        </p:nvSpPr>
        <p:spPr bwMode="auto">
          <a:xfrm>
            <a:off x="142875" y="3860800"/>
            <a:ext cx="8620125" cy="33813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hu-HU" altLang="hu-HU" sz="1600">
                <a:latin typeface="Calibri" pitchFamily="34" charset="0"/>
              </a:rPr>
              <a:t>Festett felület</a:t>
            </a:r>
          </a:p>
        </p:txBody>
      </p:sp>
      <p:pic>
        <p:nvPicPr>
          <p:cNvPr id="6166" name="Picture 1"/>
          <p:cNvPicPr>
            <a:picLocks noChangeAspect="1"/>
          </p:cNvPicPr>
          <p:nvPr/>
        </p:nvPicPr>
        <p:blipFill>
          <a:blip r:embed="rId5"/>
          <a:srcRect l="4620" t="29111" r="59230" b="36861"/>
          <a:stretch>
            <a:fillRect/>
          </a:stretch>
        </p:blipFill>
        <p:spPr bwMode="auto">
          <a:xfrm>
            <a:off x="5327650" y="1381125"/>
            <a:ext cx="4318000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7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43313" y="2324100"/>
            <a:ext cx="387350" cy="3857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6168" name="Rectangle 9"/>
          <p:cNvSpPr>
            <a:spLocks noChangeArrowheads="1"/>
          </p:cNvSpPr>
          <p:nvPr/>
        </p:nvSpPr>
        <p:spPr bwMode="auto">
          <a:xfrm>
            <a:off x="1360488" y="1827213"/>
            <a:ext cx="4953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sz="1200" b="1">
                <a:solidFill>
                  <a:srgbClr val="FF0000"/>
                </a:solidFill>
                <a:latin typeface="Calibri" pitchFamily="34" charset="0"/>
              </a:rPr>
              <a:t>УВАГА!</a:t>
            </a:r>
          </a:p>
          <a:p>
            <a:pPr algn="ctr" eaLnBrk="1" hangingPunct="1"/>
            <a:r>
              <a:rPr lang="ru-RU" sz="1200" b="1">
                <a:solidFill>
                  <a:srgbClr val="FF0000"/>
                </a:solidFill>
                <a:latin typeface="Calibri" pitchFamily="34" charset="0"/>
              </a:rPr>
              <a:t>Використання захисного взуття обов'язкове!</a:t>
            </a:r>
          </a:p>
        </p:txBody>
      </p:sp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" y="4198938"/>
            <a:ext cx="8691563" cy="210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Group 123">
            <a:extLst>
              <a:ext uri="{FF2B5EF4-FFF2-40B4-BE49-F238E27FC236}">
                <a16:creationId xmlns:a16="http://schemas.microsoft.com/office/drawing/2014/main" xmlns="" id="{A234601F-389C-4B21-AF51-4D0B1F2DFC7C}"/>
              </a:ext>
            </a:extLst>
          </p:cNvPr>
          <p:cNvGraphicFramePr>
            <a:graphicFrameLocks noGrp="1"/>
          </p:cNvGraphicFramePr>
          <p:nvPr/>
        </p:nvGraphicFramePr>
        <p:xfrm>
          <a:off x="142875" y="939800"/>
          <a:ext cx="5070475" cy="771525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37771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69276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83090">
                <a:tc>
                  <a:txBody>
                    <a:bodyPr/>
                    <a:lstStyle/>
                    <a:p>
                      <a:pPr marL="0" marR="0" lvl="0" indent="0" algn="l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hu-HU" sz="1000" b="1" i="0" u="none" strike="noStrike" cap="none" baseline="0" dirty="0">
                          <a:solidFill>
                            <a:srgbClr val="000000"/>
                          </a:solidFill>
                          <a:latin typeface="Calibri" pitchFamily="34"/>
                        </a:rPr>
                        <a:t>No. </a:t>
                      </a:r>
                    </a:p>
                  </a:txBody>
                  <a:tcPr marL="91442" marR="91442" marT="45793" marB="45793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hu-HU" sz="1000" b="1" i="0" u="none" strike="noStrike" cap="none" baseline="0">
                          <a:solidFill>
                            <a:srgbClr val="000000"/>
                          </a:solidFill>
                          <a:latin typeface="Calibri" pitchFamily="34"/>
                        </a:rPr>
                        <a:t>Művelet</a:t>
                      </a:r>
                    </a:p>
                  </a:txBody>
                  <a:tcPr marL="91442" marR="91442" marT="45793" marB="45793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4218">
                <a:tc>
                  <a:txBody>
                    <a:bodyPr/>
                    <a:lstStyle/>
                    <a:p>
                      <a:pPr marL="0" marR="0" lvl="0" indent="0" algn="l" defTabSz="914400" rtl="0" fontAlgn="auto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hu-HU" sz="1000" b="1" i="0" u="none" strike="noStrike" cap="none" baseline="0" dirty="0">
                          <a:solidFill>
                            <a:srgbClr val="000000"/>
                          </a:solidFill>
                          <a:latin typeface="Calibri" pitchFamily="34"/>
                        </a:rPr>
                        <a:t>1.</a:t>
                      </a:r>
                      <a:endParaRPr lang="en-US" sz="1000" b="1" i="0" u="none" strike="noStrike" cap="none" baseline="0" dirty="0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91442" marR="91442" marT="45793" marB="45793">
                    <a:lnL w="952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fontAlgn="auto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hu-HU" sz="1000" b="1" i="0" u="none" strike="noStrike" cap="none" baseline="0" dirty="0">
                          <a:solidFill>
                            <a:srgbClr val="000000"/>
                          </a:solidFill>
                          <a:latin typeface="Calibri" pitchFamily="34"/>
                        </a:rPr>
                        <a:t>Végezze el a kozmetikai ellenőrzést az alábbiak szerint:</a:t>
                      </a:r>
                      <a:endParaRPr lang="hu-HU" sz="1000" b="1" i="0" u="none" strike="noStrike" cap="none" baseline="0" dirty="0">
                        <a:solidFill>
                          <a:srgbClr val="FF0000"/>
                        </a:solidFill>
                        <a:latin typeface="Calibri" pitchFamily="34"/>
                      </a:endParaRPr>
                    </a:p>
                  </a:txBody>
                  <a:tcPr marL="91442" marR="91442" marT="45793" marB="45793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44218">
                <a:tc>
                  <a:txBody>
                    <a:bodyPr/>
                    <a:lstStyle/>
                    <a:p>
                      <a:pPr marL="0" marR="0" lvl="0" indent="0" algn="l" defTabSz="914400" rtl="0" fontAlgn="auto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hu-HU" sz="1000" b="1" i="0" u="none" strike="noStrike" cap="none" baseline="0" dirty="0">
                          <a:solidFill>
                            <a:srgbClr val="000000"/>
                          </a:solidFill>
                          <a:latin typeface="Calibri" pitchFamily="34"/>
                        </a:rPr>
                        <a:t>2.</a:t>
                      </a:r>
                      <a:endParaRPr lang="en-US" sz="1000" b="1" i="0" u="none" strike="noStrike" cap="none" baseline="0" dirty="0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91442" marR="91442" marT="45793" marB="45793">
                    <a:lnL w="952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000" b="1" i="0" u="none" strike="noStrike" cap="none" baseline="0" dirty="0">
                          <a:solidFill>
                            <a:srgbClr val="000000"/>
                          </a:solidFill>
                          <a:latin typeface="Calibri" pitchFamily="34"/>
                        </a:rPr>
                        <a:t>Ha hibát talál, akkor rakja a terméket a kozmetikai hibás termékek polcra.</a:t>
                      </a:r>
                      <a:endParaRPr lang="hu-HU" sz="1000" b="1" i="0" u="none" strike="noStrike" cap="none" baseline="0" dirty="0">
                        <a:solidFill>
                          <a:srgbClr val="FF0000"/>
                        </a:solidFill>
                        <a:latin typeface="Calibri" pitchFamily="34"/>
                      </a:endParaRPr>
                    </a:p>
                  </a:txBody>
                  <a:tcPr marL="91442" marR="91442" marT="45793" marB="45793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8210" name="Oval 24"/>
          <p:cNvSpPr>
            <a:spLocks/>
          </p:cNvSpPr>
          <p:nvPr/>
        </p:nvSpPr>
        <p:spPr bwMode="auto">
          <a:xfrm>
            <a:off x="347663" y="1266825"/>
            <a:ext cx="150812" cy="131763"/>
          </a:xfrm>
          <a:custGeom>
            <a:avLst/>
            <a:gdLst>
              <a:gd name="T0" fmla="*/ 75443 w 150811"/>
              <a:gd name="T1" fmla="*/ 0 h 131765"/>
              <a:gd name="T2" fmla="*/ 150848 w 150811"/>
              <a:gd name="T3" fmla="*/ 65846 h 131765"/>
              <a:gd name="T4" fmla="*/ 75443 w 150811"/>
              <a:gd name="T5" fmla="*/ 131691 h 131765"/>
              <a:gd name="T6" fmla="*/ 0 w 150811"/>
              <a:gd name="T7" fmla="*/ 65846 h 131765"/>
              <a:gd name="T8" fmla="*/ 22086 w 150811"/>
              <a:gd name="T9" fmla="*/ 19297 h 131765"/>
              <a:gd name="T10" fmla="*/ 22086 w 150811"/>
              <a:gd name="T11" fmla="*/ 112394 h 131765"/>
              <a:gd name="T12" fmla="*/ 128762 w 150811"/>
              <a:gd name="T13" fmla="*/ 112394 h 131765"/>
              <a:gd name="T14" fmla="*/ 128762 w 150811"/>
              <a:gd name="T15" fmla="*/ 19297 h 131765"/>
              <a:gd name="T16" fmla="*/ 17694720 60000 65536"/>
              <a:gd name="T17" fmla="*/ 0 60000 65536"/>
              <a:gd name="T18" fmla="*/ 5898240 60000 65536"/>
              <a:gd name="T19" fmla="*/ 11796480 60000 65536"/>
              <a:gd name="T20" fmla="*/ 17694720 60000 65536"/>
              <a:gd name="T21" fmla="*/ 5898240 60000 65536"/>
              <a:gd name="T22" fmla="*/ 5898240 60000 65536"/>
              <a:gd name="T23" fmla="*/ 17694720 60000 65536"/>
              <a:gd name="T24" fmla="*/ 22086 w 150811"/>
              <a:gd name="T25" fmla="*/ 19297 h 131765"/>
              <a:gd name="T26" fmla="*/ 128725 w 150811"/>
              <a:gd name="T27" fmla="*/ 112468 h 13176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50811" h="131765">
                <a:moveTo>
                  <a:pt x="0" y="65883"/>
                </a:moveTo>
                <a:lnTo>
                  <a:pt x="0" y="65883"/>
                </a:lnTo>
                <a:cubicBezTo>
                  <a:pt x="0" y="102269"/>
                  <a:pt x="33760" y="131766"/>
                  <a:pt x="75406" y="131766"/>
                </a:cubicBezTo>
                <a:cubicBezTo>
                  <a:pt x="117051" y="131766"/>
                  <a:pt x="150812" y="102269"/>
                  <a:pt x="150812" y="65883"/>
                </a:cubicBezTo>
                <a:cubicBezTo>
                  <a:pt x="150812" y="29496"/>
                  <a:pt x="117051" y="0"/>
                  <a:pt x="75406" y="0"/>
                </a:cubicBezTo>
                <a:cubicBezTo>
                  <a:pt x="33760" y="0"/>
                  <a:pt x="0" y="29496"/>
                  <a:pt x="0" y="65882"/>
                </a:cubicBezTo>
                <a:lnTo>
                  <a:pt x="0" y="65883"/>
                </a:lnTo>
                <a:close/>
              </a:path>
            </a:pathLst>
          </a:custGeom>
          <a:solidFill>
            <a:srgbClr val="3366FF"/>
          </a:solidFill>
          <a:ln w="9528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1" name="Oval 24"/>
          <p:cNvSpPr>
            <a:spLocks/>
          </p:cNvSpPr>
          <p:nvPr/>
        </p:nvSpPr>
        <p:spPr bwMode="auto">
          <a:xfrm>
            <a:off x="347663" y="1517650"/>
            <a:ext cx="150812" cy="131763"/>
          </a:xfrm>
          <a:custGeom>
            <a:avLst/>
            <a:gdLst>
              <a:gd name="T0" fmla="*/ 75443 w 150811"/>
              <a:gd name="T1" fmla="*/ 0 h 131765"/>
              <a:gd name="T2" fmla="*/ 150848 w 150811"/>
              <a:gd name="T3" fmla="*/ 65846 h 131765"/>
              <a:gd name="T4" fmla="*/ 75443 w 150811"/>
              <a:gd name="T5" fmla="*/ 131691 h 131765"/>
              <a:gd name="T6" fmla="*/ 0 w 150811"/>
              <a:gd name="T7" fmla="*/ 65846 h 131765"/>
              <a:gd name="T8" fmla="*/ 22086 w 150811"/>
              <a:gd name="T9" fmla="*/ 19297 h 131765"/>
              <a:gd name="T10" fmla="*/ 22086 w 150811"/>
              <a:gd name="T11" fmla="*/ 112394 h 131765"/>
              <a:gd name="T12" fmla="*/ 128762 w 150811"/>
              <a:gd name="T13" fmla="*/ 112394 h 131765"/>
              <a:gd name="T14" fmla="*/ 128762 w 150811"/>
              <a:gd name="T15" fmla="*/ 19297 h 131765"/>
              <a:gd name="T16" fmla="*/ 17694720 60000 65536"/>
              <a:gd name="T17" fmla="*/ 0 60000 65536"/>
              <a:gd name="T18" fmla="*/ 5898240 60000 65536"/>
              <a:gd name="T19" fmla="*/ 11796480 60000 65536"/>
              <a:gd name="T20" fmla="*/ 17694720 60000 65536"/>
              <a:gd name="T21" fmla="*/ 5898240 60000 65536"/>
              <a:gd name="T22" fmla="*/ 5898240 60000 65536"/>
              <a:gd name="T23" fmla="*/ 17694720 60000 65536"/>
              <a:gd name="T24" fmla="*/ 22086 w 150811"/>
              <a:gd name="T25" fmla="*/ 19297 h 131765"/>
              <a:gd name="T26" fmla="*/ 128725 w 150811"/>
              <a:gd name="T27" fmla="*/ 112468 h 13176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50811" h="131765">
                <a:moveTo>
                  <a:pt x="0" y="65883"/>
                </a:moveTo>
                <a:lnTo>
                  <a:pt x="0" y="65883"/>
                </a:lnTo>
                <a:cubicBezTo>
                  <a:pt x="0" y="102269"/>
                  <a:pt x="33760" y="131766"/>
                  <a:pt x="75406" y="131766"/>
                </a:cubicBezTo>
                <a:cubicBezTo>
                  <a:pt x="117051" y="131766"/>
                  <a:pt x="150812" y="102269"/>
                  <a:pt x="150812" y="65883"/>
                </a:cubicBezTo>
                <a:cubicBezTo>
                  <a:pt x="150812" y="29496"/>
                  <a:pt x="117051" y="0"/>
                  <a:pt x="75406" y="0"/>
                </a:cubicBezTo>
                <a:cubicBezTo>
                  <a:pt x="33760" y="0"/>
                  <a:pt x="0" y="29496"/>
                  <a:pt x="0" y="65882"/>
                </a:cubicBezTo>
                <a:lnTo>
                  <a:pt x="0" y="65883"/>
                </a:lnTo>
                <a:close/>
              </a:path>
            </a:pathLst>
          </a:custGeom>
          <a:solidFill>
            <a:srgbClr val="3366FF"/>
          </a:solidFill>
          <a:ln w="9528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8212" name="Picture 9"/>
          <p:cNvPicPr>
            <a:picLocks noChangeAspect="1"/>
          </p:cNvPicPr>
          <p:nvPr/>
        </p:nvPicPr>
        <p:blipFill>
          <a:blip r:embed="rId4"/>
          <a:srcRect l="3781" t="64297" r="77258" b="10487"/>
          <a:stretch>
            <a:fillRect/>
          </a:stretch>
        </p:blipFill>
        <p:spPr bwMode="auto">
          <a:xfrm>
            <a:off x="931863" y="1882775"/>
            <a:ext cx="21717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13" name="TextBox 6"/>
          <p:cNvSpPr txBox="1">
            <a:spLocks noChangeArrowheads="1"/>
          </p:cNvSpPr>
          <p:nvPr/>
        </p:nvSpPr>
        <p:spPr bwMode="auto">
          <a:xfrm>
            <a:off x="142875" y="4081463"/>
            <a:ext cx="8691563" cy="3397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hu-HU" altLang="hu-HU" sz="1600">
                <a:latin typeface="Calibri" pitchFamily="34" charset="0"/>
              </a:rPr>
              <a:t>Fém felület</a:t>
            </a:r>
          </a:p>
        </p:txBody>
      </p:sp>
      <p:pic>
        <p:nvPicPr>
          <p:cNvPr id="8214" name="Picture 11"/>
          <p:cNvPicPr>
            <a:picLocks noChangeAspect="1"/>
          </p:cNvPicPr>
          <p:nvPr/>
        </p:nvPicPr>
        <p:blipFill>
          <a:blip r:embed="rId5"/>
          <a:srcRect l="4620" t="29111" r="59230" b="36861"/>
          <a:stretch>
            <a:fillRect/>
          </a:stretch>
        </p:blipFill>
        <p:spPr bwMode="auto">
          <a:xfrm>
            <a:off x="5327650" y="1381125"/>
            <a:ext cx="4318000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" y="3717925"/>
            <a:ext cx="6145213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Group 123">
            <a:extLst>
              <a:ext uri="{FF2B5EF4-FFF2-40B4-BE49-F238E27FC236}">
                <a16:creationId xmlns:a16="http://schemas.microsoft.com/office/drawing/2014/main" xmlns="" id="{AE7EF04D-83AA-4D77-ADC7-6BE84D90F54A}"/>
              </a:ext>
            </a:extLst>
          </p:cNvPr>
          <p:cNvGraphicFramePr>
            <a:graphicFrameLocks noGrp="1"/>
          </p:cNvGraphicFramePr>
          <p:nvPr/>
        </p:nvGraphicFramePr>
        <p:xfrm>
          <a:off x="142875" y="939800"/>
          <a:ext cx="5070475" cy="771525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37771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69276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83090">
                <a:tc>
                  <a:txBody>
                    <a:bodyPr/>
                    <a:lstStyle/>
                    <a:p>
                      <a:pPr marL="0" marR="0" lvl="0" indent="0" algn="l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hu-HU" sz="1000" b="1" i="0" u="none" strike="noStrike" cap="none" baseline="0" dirty="0">
                          <a:solidFill>
                            <a:srgbClr val="000000"/>
                          </a:solidFill>
                          <a:latin typeface="Calibri" pitchFamily="34"/>
                        </a:rPr>
                        <a:t>No. </a:t>
                      </a:r>
                    </a:p>
                  </a:txBody>
                  <a:tcPr marL="91442" marR="91442" marT="45793" marB="45793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hu-HU" sz="1000" b="1" i="0" u="none" strike="noStrike" cap="none" baseline="0">
                          <a:solidFill>
                            <a:srgbClr val="000000"/>
                          </a:solidFill>
                          <a:latin typeface="Calibri" pitchFamily="34"/>
                        </a:rPr>
                        <a:t>Művelet</a:t>
                      </a:r>
                    </a:p>
                  </a:txBody>
                  <a:tcPr marL="91442" marR="91442" marT="45793" marB="45793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4218">
                <a:tc>
                  <a:txBody>
                    <a:bodyPr/>
                    <a:lstStyle/>
                    <a:p>
                      <a:pPr marL="0" marR="0" lvl="0" indent="0" algn="l" defTabSz="914400" rtl="0" fontAlgn="auto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hu-HU" sz="1000" b="1" i="0" u="none" strike="noStrike" cap="none" baseline="0" dirty="0">
                          <a:solidFill>
                            <a:srgbClr val="000000"/>
                          </a:solidFill>
                          <a:latin typeface="Calibri" pitchFamily="34"/>
                        </a:rPr>
                        <a:t>1.</a:t>
                      </a:r>
                      <a:endParaRPr lang="en-US" sz="1000" b="1" i="0" u="none" strike="noStrike" cap="none" baseline="0" dirty="0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91442" marR="91442" marT="45793" marB="45793">
                    <a:lnL w="952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fontAlgn="auto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hu-HU" sz="1000" b="1" i="0" u="none" strike="noStrike" cap="none" baseline="0" dirty="0">
                          <a:solidFill>
                            <a:srgbClr val="000000"/>
                          </a:solidFill>
                          <a:latin typeface="Calibri" pitchFamily="34"/>
                        </a:rPr>
                        <a:t>Végezze el a kozmetikai ellenőrzést az alábbiak szerint:</a:t>
                      </a:r>
                      <a:endParaRPr lang="hu-HU" sz="1000" b="1" i="0" u="none" strike="noStrike" cap="none" baseline="0" dirty="0">
                        <a:solidFill>
                          <a:srgbClr val="FF0000"/>
                        </a:solidFill>
                        <a:latin typeface="Calibri" pitchFamily="34"/>
                      </a:endParaRPr>
                    </a:p>
                  </a:txBody>
                  <a:tcPr marL="91442" marR="91442" marT="45793" marB="45793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44218">
                <a:tc>
                  <a:txBody>
                    <a:bodyPr/>
                    <a:lstStyle/>
                    <a:p>
                      <a:pPr marL="0" marR="0" lvl="0" indent="0" algn="l" defTabSz="914400" rtl="0" fontAlgn="auto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hu-HU" sz="1000" b="1" i="0" u="none" strike="noStrike" cap="none" baseline="0" dirty="0">
                          <a:solidFill>
                            <a:srgbClr val="000000"/>
                          </a:solidFill>
                          <a:latin typeface="Calibri" pitchFamily="34"/>
                        </a:rPr>
                        <a:t>2.</a:t>
                      </a:r>
                      <a:endParaRPr lang="en-US" sz="1000" b="1" i="0" u="none" strike="noStrike" cap="none" baseline="0" dirty="0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91442" marR="91442" marT="45793" marB="45793">
                    <a:lnL w="952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000" b="1" i="0" u="none" strike="noStrike" cap="none" baseline="0" dirty="0">
                          <a:solidFill>
                            <a:srgbClr val="000000"/>
                          </a:solidFill>
                          <a:latin typeface="Calibri" pitchFamily="34"/>
                        </a:rPr>
                        <a:t>Ha hibát talál, akkor rakja a terméket a kozmetikai hibás termékek polcra.</a:t>
                      </a:r>
                      <a:endParaRPr lang="hu-HU" sz="1000" b="1" i="0" u="none" strike="noStrike" cap="none" baseline="0" dirty="0">
                        <a:solidFill>
                          <a:srgbClr val="FF0000"/>
                        </a:solidFill>
                        <a:latin typeface="Calibri" pitchFamily="34"/>
                      </a:endParaRPr>
                    </a:p>
                  </a:txBody>
                  <a:tcPr marL="91442" marR="91442" marT="45793" marB="45793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10258" name="Oval 24"/>
          <p:cNvSpPr>
            <a:spLocks/>
          </p:cNvSpPr>
          <p:nvPr/>
        </p:nvSpPr>
        <p:spPr bwMode="auto">
          <a:xfrm>
            <a:off x="347663" y="1266825"/>
            <a:ext cx="150812" cy="131763"/>
          </a:xfrm>
          <a:custGeom>
            <a:avLst/>
            <a:gdLst>
              <a:gd name="T0" fmla="*/ 75443 w 150811"/>
              <a:gd name="T1" fmla="*/ 0 h 131765"/>
              <a:gd name="T2" fmla="*/ 150848 w 150811"/>
              <a:gd name="T3" fmla="*/ 65846 h 131765"/>
              <a:gd name="T4" fmla="*/ 75443 w 150811"/>
              <a:gd name="T5" fmla="*/ 131691 h 131765"/>
              <a:gd name="T6" fmla="*/ 0 w 150811"/>
              <a:gd name="T7" fmla="*/ 65846 h 131765"/>
              <a:gd name="T8" fmla="*/ 22086 w 150811"/>
              <a:gd name="T9" fmla="*/ 19297 h 131765"/>
              <a:gd name="T10" fmla="*/ 22086 w 150811"/>
              <a:gd name="T11" fmla="*/ 112394 h 131765"/>
              <a:gd name="T12" fmla="*/ 128762 w 150811"/>
              <a:gd name="T13" fmla="*/ 112394 h 131765"/>
              <a:gd name="T14" fmla="*/ 128762 w 150811"/>
              <a:gd name="T15" fmla="*/ 19297 h 131765"/>
              <a:gd name="T16" fmla="*/ 17694720 60000 65536"/>
              <a:gd name="T17" fmla="*/ 0 60000 65536"/>
              <a:gd name="T18" fmla="*/ 5898240 60000 65536"/>
              <a:gd name="T19" fmla="*/ 11796480 60000 65536"/>
              <a:gd name="T20" fmla="*/ 17694720 60000 65536"/>
              <a:gd name="T21" fmla="*/ 5898240 60000 65536"/>
              <a:gd name="T22" fmla="*/ 5898240 60000 65536"/>
              <a:gd name="T23" fmla="*/ 17694720 60000 65536"/>
              <a:gd name="T24" fmla="*/ 22086 w 150811"/>
              <a:gd name="T25" fmla="*/ 19297 h 131765"/>
              <a:gd name="T26" fmla="*/ 128725 w 150811"/>
              <a:gd name="T27" fmla="*/ 112468 h 13176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50811" h="131765">
                <a:moveTo>
                  <a:pt x="0" y="65883"/>
                </a:moveTo>
                <a:lnTo>
                  <a:pt x="0" y="65883"/>
                </a:lnTo>
                <a:cubicBezTo>
                  <a:pt x="0" y="102269"/>
                  <a:pt x="33760" y="131766"/>
                  <a:pt x="75406" y="131766"/>
                </a:cubicBezTo>
                <a:cubicBezTo>
                  <a:pt x="117051" y="131766"/>
                  <a:pt x="150812" y="102269"/>
                  <a:pt x="150812" y="65883"/>
                </a:cubicBezTo>
                <a:cubicBezTo>
                  <a:pt x="150812" y="29496"/>
                  <a:pt x="117051" y="0"/>
                  <a:pt x="75406" y="0"/>
                </a:cubicBezTo>
                <a:cubicBezTo>
                  <a:pt x="33760" y="0"/>
                  <a:pt x="0" y="29496"/>
                  <a:pt x="0" y="65882"/>
                </a:cubicBezTo>
                <a:lnTo>
                  <a:pt x="0" y="65883"/>
                </a:lnTo>
                <a:close/>
              </a:path>
            </a:pathLst>
          </a:custGeom>
          <a:solidFill>
            <a:srgbClr val="3366FF"/>
          </a:solidFill>
          <a:ln w="9528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59" name="Oval 24"/>
          <p:cNvSpPr>
            <a:spLocks/>
          </p:cNvSpPr>
          <p:nvPr/>
        </p:nvSpPr>
        <p:spPr bwMode="auto">
          <a:xfrm>
            <a:off x="347663" y="1517650"/>
            <a:ext cx="150812" cy="131763"/>
          </a:xfrm>
          <a:custGeom>
            <a:avLst/>
            <a:gdLst>
              <a:gd name="T0" fmla="*/ 75443 w 150811"/>
              <a:gd name="T1" fmla="*/ 0 h 131765"/>
              <a:gd name="T2" fmla="*/ 150848 w 150811"/>
              <a:gd name="T3" fmla="*/ 65846 h 131765"/>
              <a:gd name="T4" fmla="*/ 75443 w 150811"/>
              <a:gd name="T5" fmla="*/ 131691 h 131765"/>
              <a:gd name="T6" fmla="*/ 0 w 150811"/>
              <a:gd name="T7" fmla="*/ 65846 h 131765"/>
              <a:gd name="T8" fmla="*/ 22086 w 150811"/>
              <a:gd name="T9" fmla="*/ 19297 h 131765"/>
              <a:gd name="T10" fmla="*/ 22086 w 150811"/>
              <a:gd name="T11" fmla="*/ 112394 h 131765"/>
              <a:gd name="T12" fmla="*/ 128762 w 150811"/>
              <a:gd name="T13" fmla="*/ 112394 h 131765"/>
              <a:gd name="T14" fmla="*/ 128762 w 150811"/>
              <a:gd name="T15" fmla="*/ 19297 h 131765"/>
              <a:gd name="T16" fmla="*/ 17694720 60000 65536"/>
              <a:gd name="T17" fmla="*/ 0 60000 65536"/>
              <a:gd name="T18" fmla="*/ 5898240 60000 65536"/>
              <a:gd name="T19" fmla="*/ 11796480 60000 65536"/>
              <a:gd name="T20" fmla="*/ 17694720 60000 65536"/>
              <a:gd name="T21" fmla="*/ 5898240 60000 65536"/>
              <a:gd name="T22" fmla="*/ 5898240 60000 65536"/>
              <a:gd name="T23" fmla="*/ 17694720 60000 65536"/>
              <a:gd name="T24" fmla="*/ 22086 w 150811"/>
              <a:gd name="T25" fmla="*/ 19297 h 131765"/>
              <a:gd name="T26" fmla="*/ 128725 w 150811"/>
              <a:gd name="T27" fmla="*/ 112468 h 13176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50811" h="131765">
                <a:moveTo>
                  <a:pt x="0" y="65883"/>
                </a:moveTo>
                <a:lnTo>
                  <a:pt x="0" y="65883"/>
                </a:lnTo>
                <a:cubicBezTo>
                  <a:pt x="0" y="102269"/>
                  <a:pt x="33760" y="131766"/>
                  <a:pt x="75406" y="131766"/>
                </a:cubicBezTo>
                <a:cubicBezTo>
                  <a:pt x="117051" y="131766"/>
                  <a:pt x="150812" y="102269"/>
                  <a:pt x="150812" y="65883"/>
                </a:cubicBezTo>
                <a:cubicBezTo>
                  <a:pt x="150812" y="29496"/>
                  <a:pt x="117051" y="0"/>
                  <a:pt x="75406" y="0"/>
                </a:cubicBezTo>
                <a:cubicBezTo>
                  <a:pt x="33760" y="0"/>
                  <a:pt x="0" y="29496"/>
                  <a:pt x="0" y="65882"/>
                </a:cubicBezTo>
                <a:lnTo>
                  <a:pt x="0" y="65883"/>
                </a:lnTo>
                <a:close/>
              </a:path>
            </a:pathLst>
          </a:custGeom>
          <a:solidFill>
            <a:srgbClr val="3366FF"/>
          </a:solidFill>
          <a:ln w="9528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0260" name="Picture 9"/>
          <p:cNvPicPr>
            <a:picLocks noChangeAspect="1"/>
          </p:cNvPicPr>
          <p:nvPr/>
        </p:nvPicPr>
        <p:blipFill>
          <a:blip r:embed="rId4"/>
          <a:srcRect l="3781" t="64297" r="77258" b="10487"/>
          <a:stretch>
            <a:fillRect/>
          </a:stretch>
        </p:blipFill>
        <p:spPr bwMode="auto">
          <a:xfrm>
            <a:off x="904875" y="1770063"/>
            <a:ext cx="21717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1" name="TextBox 6"/>
          <p:cNvSpPr txBox="1">
            <a:spLocks noChangeArrowheads="1"/>
          </p:cNvSpPr>
          <p:nvPr/>
        </p:nvSpPr>
        <p:spPr bwMode="auto">
          <a:xfrm>
            <a:off x="142875" y="3616325"/>
            <a:ext cx="6145213" cy="33813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hu-HU" altLang="hu-HU" sz="1600">
                <a:latin typeface="Calibri" pitchFamily="34" charset="0"/>
              </a:rPr>
              <a:t>Műanyag felület</a:t>
            </a:r>
          </a:p>
        </p:txBody>
      </p:sp>
      <p:pic>
        <p:nvPicPr>
          <p:cNvPr id="10262" name="Picture 10"/>
          <p:cNvPicPr>
            <a:picLocks noChangeAspect="1"/>
          </p:cNvPicPr>
          <p:nvPr/>
        </p:nvPicPr>
        <p:blipFill>
          <a:blip r:embed="rId5"/>
          <a:srcRect l="4620" t="29111" r="59230" b="36861"/>
          <a:stretch>
            <a:fillRect/>
          </a:stretch>
        </p:blipFill>
        <p:spPr bwMode="auto">
          <a:xfrm>
            <a:off x="5284788" y="1092200"/>
            <a:ext cx="4316412" cy="221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/>
          <p:cNvPicPr>
            <a:picLocks noChangeAspect="1"/>
          </p:cNvPicPr>
          <p:nvPr/>
        </p:nvPicPr>
        <p:blipFill>
          <a:blip r:embed="rId3"/>
          <a:srcRect l="1801" t="22163" r="28320" b="24136"/>
          <a:stretch>
            <a:fillRect/>
          </a:stretch>
        </p:blipFill>
        <p:spPr bwMode="auto">
          <a:xfrm>
            <a:off x="184150" y="2005013"/>
            <a:ext cx="9601200" cy="402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TextBox 4"/>
          <p:cNvSpPr txBox="1">
            <a:spLocks noChangeArrowheads="1"/>
          </p:cNvSpPr>
          <p:nvPr/>
        </p:nvSpPr>
        <p:spPr bwMode="auto">
          <a:xfrm>
            <a:off x="2884488" y="976313"/>
            <a:ext cx="35067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hu-HU" altLang="hu-HU">
                <a:latin typeface="Calibri" pitchFamily="34" charset="0"/>
              </a:rPr>
              <a:t>Book-ok belső ellenőrzési listája</a:t>
            </a:r>
          </a:p>
        </p:txBody>
      </p:sp>
      <p:sp>
        <p:nvSpPr>
          <p:cNvPr id="12292" name="TextBox 5"/>
          <p:cNvSpPr txBox="1">
            <a:spLocks noChangeArrowheads="1"/>
          </p:cNvSpPr>
          <p:nvPr/>
        </p:nvSpPr>
        <p:spPr bwMode="auto">
          <a:xfrm>
            <a:off x="96838" y="1344613"/>
            <a:ext cx="54340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hu-HU" altLang="hu-HU" sz="1200">
                <a:latin typeface="Calibri" pitchFamily="34" charset="0"/>
              </a:rPr>
              <a:t>Az operátor a book szerelések végeztével a szerelőállomására hívja a vizuál operátort, aki a mellékelt csekklista alapján ellenőrzi a szerelés helyességét!</a:t>
            </a:r>
          </a:p>
        </p:txBody>
      </p:sp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4"/>
          <p:cNvSpPr txBox="1">
            <a:spLocks noChangeArrowheads="1"/>
          </p:cNvSpPr>
          <p:nvPr/>
        </p:nvSpPr>
        <p:spPr bwMode="auto">
          <a:xfrm>
            <a:off x="2884488" y="976313"/>
            <a:ext cx="35067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hu-HU" altLang="hu-HU">
                <a:latin typeface="Calibri" pitchFamily="34" charset="0"/>
              </a:rPr>
              <a:t>Book-ok külső ellenőrzési listája</a:t>
            </a:r>
          </a:p>
        </p:txBody>
      </p:sp>
      <p:pic>
        <p:nvPicPr>
          <p:cNvPr id="14339" name="Pictur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9075" y="2028825"/>
            <a:ext cx="9523413" cy="337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4"/>
          <p:cNvSpPr txBox="1">
            <a:spLocks noChangeArrowheads="1"/>
          </p:cNvSpPr>
          <p:nvPr/>
        </p:nvSpPr>
        <p:spPr bwMode="auto">
          <a:xfrm>
            <a:off x="2884488" y="976313"/>
            <a:ext cx="35067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hu-HU" altLang="hu-HU">
                <a:latin typeface="Calibri" pitchFamily="34" charset="0"/>
              </a:rPr>
              <a:t>Book-ok külső ellenőrzési listája</a:t>
            </a:r>
          </a:p>
        </p:txBody>
      </p:sp>
      <p:pic>
        <p:nvPicPr>
          <p:cNvPr id="16387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4150" y="1739900"/>
            <a:ext cx="9605963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xmlns="" id="{5CEF9045-6F0E-4B93-A259-F4F35931081B}"/>
              </a:ext>
            </a:extLst>
          </p:cNvPr>
          <p:cNvGraphicFramePr>
            <a:graphicFrameLocks noGrp="1"/>
          </p:cNvGraphicFramePr>
          <p:nvPr/>
        </p:nvGraphicFramePr>
        <p:xfrm>
          <a:off x="128588" y="1160463"/>
          <a:ext cx="9648825" cy="5000625"/>
        </p:xfrm>
        <a:graphic>
          <a:graphicData uri="http://schemas.openxmlformats.org/drawingml/2006/table">
            <a:tbl>
              <a:tblPr/>
              <a:tblGrid>
                <a:gridCol w="89330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23767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5207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6576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7859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000" b="1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Verzió</a:t>
                      </a:r>
                      <a:endParaRPr lang="hu-HU" sz="1000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5562" marR="555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000" b="1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Változás</a:t>
                      </a:r>
                      <a:endParaRPr lang="hu-HU" sz="1000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5562" marR="555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000" b="1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Módosította</a:t>
                      </a:r>
                      <a:endParaRPr lang="hu-HU" sz="1000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5562" marR="555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000" b="1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Dátum</a:t>
                      </a:r>
                      <a:endParaRPr lang="hu-HU" sz="1000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5562" marR="555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7859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0</a:t>
                      </a:r>
                      <a:r>
                        <a:rPr lang="hu-HU" sz="800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55562" marR="555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800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Dokumentum létrehozva</a:t>
                      </a:r>
                    </a:p>
                  </a:txBody>
                  <a:tcPr marL="55562" marR="555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800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Mike Gabriella</a:t>
                      </a:r>
                    </a:p>
                  </a:txBody>
                  <a:tcPr marL="55562" marR="555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201</a:t>
                      </a:r>
                      <a:r>
                        <a:rPr lang="hu-HU" sz="800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7</a:t>
                      </a:r>
                      <a:r>
                        <a:rPr lang="en-US" sz="800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-</a:t>
                      </a:r>
                      <a:r>
                        <a:rPr lang="hu-HU" sz="800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11</a:t>
                      </a:r>
                      <a:r>
                        <a:rPr lang="en-US" sz="800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-</a:t>
                      </a:r>
                      <a:r>
                        <a:rPr lang="hu-HU" sz="800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22</a:t>
                      </a:r>
                    </a:p>
                  </a:txBody>
                  <a:tcPr marL="55562" marR="555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7859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5562" marR="555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66800" algn="l"/>
                        </a:tabLst>
                      </a:pPr>
                      <a:endParaRPr lang="hu-HU" sz="900" b="1" dirty="0">
                        <a:solidFill>
                          <a:srgbClr val="00B0F0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5562" marR="555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5562" marR="555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5562" marR="555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7859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5562" marR="555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66800" algn="l"/>
                        </a:tabLst>
                      </a:pPr>
                      <a:r>
                        <a:rPr lang="en-US" sz="800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	</a:t>
                      </a:r>
                      <a:endParaRPr lang="hu-HU" sz="800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5562" marR="555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5562" marR="555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5562" marR="555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7859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5562" marR="555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5562" marR="555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5562" marR="555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5562" marR="555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7859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5562" marR="555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5562" marR="555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5562" marR="555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5562" marR="555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7859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5562" marR="555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5562" marR="555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5562" marR="555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5562" marR="555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7859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5562" marR="555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5562" marR="555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5562" marR="555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5562" marR="555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7859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5562" marR="555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5562" marR="555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5562" marR="555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5562" marR="555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7859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5562" marR="555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5562" marR="555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5562" marR="555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5562" marR="555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7859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5562" marR="555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5562" marR="555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5562" marR="555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5562" marR="555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7859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5562" marR="555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5562" marR="555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5562" marR="555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5562" marR="555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7859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5562" marR="555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5562" marR="555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5562" marR="555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5562" marR="555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7859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5562" marR="555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5562" marR="555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5562" marR="555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5562" marR="555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7859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5562" marR="555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5562" marR="555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5562" marR="555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5562" marR="555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7859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5562" marR="555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5562" marR="555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5562" marR="555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5562" marR="555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17859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5562" marR="555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5562" marR="555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5562" marR="555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5562" marR="555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17859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5562" marR="555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5562" marR="555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5562" marR="555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5562" marR="555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17859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5562" marR="555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5562" marR="555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5562" marR="555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5562" marR="555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17859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5562" marR="555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5562" marR="555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5562" marR="555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5562" marR="555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17859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5562" marR="555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5562" marR="555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5562" marR="555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5562" marR="555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17859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5562" marR="555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5562" marR="555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5562" marR="555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5562" marR="555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17859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5562" marR="555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5562" marR="555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5562" marR="555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5562" marR="555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  <a:tr h="17859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5562" marR="555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5562" marR="555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5562" marR="555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5562" marR="555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3"/>
                  </a:ext>
                </a:extLst>
              </a:tr>
              <a:tr h="17859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5562" marR="555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5562" marR="555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5562" marR="555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5562" marR="555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4"/>
                  </a:ext>
                </a:extLst>
              </a:tr>
              <a:tr h="17859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5562" marR="555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5562" marR="555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5562" marR="555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5562" marR="555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5"/>
                  </a:ext>
                </a:extLst>
              </a:tr>
              <a:tr h="17859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5562" marR="555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5562" marR="555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5562" marR="555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5562" marR="555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6"/>
                  </a:ext>
                </a:extLst>
              </a:tr>
              <a:tr h="17859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5562" marR="555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5562" marR="555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5562" marR="555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5562" marR="555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10530</TotalTime>
  <Words>155</Words>
  <Application>Microsoft Office PowerPoint</Application>
  <PresentationFormat>A4 Paper (210x297 mm)</PresentationFormat>
  <Paragraphs>36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Segoe UI</vt:lpstr>
      <vt:lpstr>Times New Roman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Flextronics International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zalkdomo</dc:creator>
  <cp:lastModifiedBy>Rajmund Torok</cp:lastModifiedBy>
  <cp:revision>132</cp:revision>
  <cp:lastPrinted>2014-07-23T11:47:04Z</cp:lastPrinted>
  <dcterms:created xsi:type="dcterms:W3CDTF">2014-06-10T11:48:56Z</dcterms:created>
  <dcterms:modified xsi:type="dcterms:W3CDTF">2019-07-15T13:21:30Z</dcterms:modified>
</cp:coreProperties>
</file>